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embeddedFontLst>
    <p:embeddedFont>
      <p:font typeface="Proxima Nova"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8" d="100"/>
          <a:sy n="88" d="100"/>
        </p:scale>
        <p:origin x="8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presProps" Target="presProps.xml"/></Relationships>
</file>

<file path=ppt/media/image1.png>
</file>

<file path=ppt/media/image2.png>
</file>

<file path=ppt/media/image3.jp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78602504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2761837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287424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162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1" name="Shape 1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773096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0" name="Shape 14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6749458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9" name="Shape 14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9693727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8" name="Shape 1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5596671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3" name="Shape 1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870332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8" name="Shape 1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4619547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925718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8" name="Shape 17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865800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382040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Shape 1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4" name="Shape 1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657320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0" name="Shape 19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5051504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6" name="Shape 1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634951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2" name="Shape 2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8185907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97096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808606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92456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059036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62119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169124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352431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dk1"/>
        </a:solidFill>
        <a:effectLst/>
      </p:bgPr>
    </p:bg>
    <p:spTree>
      <p:nvGrpSpPr>
        <p:cNvPr id="1" name="Shape 9"/>
        <p:cNvGrpSpPr/>
        <p:nvPr/>
      </p:nvGrpSpPr>
      <p:grpSpPr>
        <a:xfrm>
          <a:off x="0" y="0"/>
          <a:ext cx="0" cy="0"/>
          <a:chOff x="0" y="0"/>
          <a:chExt cx="0" cy="0"/>
        </a:xfrm>
      </p:grpSpPr>
      <p:cxnSp>
        <p:nvCxnSpPr>
          <p:cNvPr id="10" name="Shape 10"/>
          <p:cNvCxnSpPr/>
          <p:nvPr/>
        </p:nvCxnSpPr>
        <p:spPr>
          <a:xfrm>
            <a:off x="0" y="2998150"/>
            <a:ext cx="9144000" cy="0"/>
          </a:xfrm>
          <a:prstGeom prst="straightConnector1">
            <a:avLst/>
          </a:prstGeom>
          <a:noFill/>
          <a:ln w="19050" cap="flat" cmpd="sng">
            <a:solidFill>
              <a:schemeClr val="lt2"/>
            </a:solidFill>
            <a:prstDash val="solid"/>
            <a:round/>
            <a:headEnd type="none" w="med" len="med"/>
            <a:tailEnd type="none" w="med" len="med"/>
          </a:ln>
        </p:spPr>
      </p:cxnSp>
      <p:sp>
        <p:nvSpPr>
          <p:cNvPr id="11" name="Shape 11"/>
          <p:cNvSpPr txBox="1">
            <a:spLocks noGrp="1"/>
          </p:cNvSpPr>
          <p:nvPr>
            <p:ph type="ctrTitle"/>
          </p:nvPr>
        </p:nvSpPr>
        <p:spPr>
          <a:xfrm>
            <a:off x="510450" y="1257300"/>
            <a:ext cx="8123100" cy="1588500"/>
          </a:xfrm>
          <a:prstGeom prst="rect">
            <a:avLst/>
          </a:prstGeom>
        </p:spPr>
        <p:txBody>
          <a:bodyPr lIns="91425" tIns="91425" rIns="91425" bIns="91425" anchor="b" anchorCtr="0"/>
          <a:lstStyle>
            <a:lvl1pPr lvl="0" rtl="0">
              <a:spcBef>
                <a:spcPts val="0"/>
              </a:spcBef>
              <a:buClr>
                <a:schemeClr val="lt1"/>
              </a:buClr>
              <a:buSzPct val="100000"/>
              <a:defRPr sz="4800">
                <a:solidFill>
                  <a:schemeClr val="lt1"/>
                </a:solidFill>
              </a:defRPr>
            </a:lvl1pPr>
            <a:lvl2pPr lvl="1" rtl="0">
              <a:spcBef>
                <a:spcPts val="0"/>
              </a:spcBef>
              <a:buClr>
                <a:schemeClr val="lt1"/>
              </a:buClr>
              <a:buSzPct val="100000"/>
              <a:defRPr sz="4800">
                <a:solidFill>
                  <a:schemeClr val="lt1"/>
                </a:solidFill>
              </a:defRPr>
            </a:lvl2pPr>
            <a:lvl3pPr lvl="2" rtl="0">
              <a:spcBef>
                <a:spcPts val="0"/>
              </a:spcBef>
              <a:buClr>
                <a:schemeClr val="lt1"/>
              </a:buClr>
              <a:buSzPct val="100000"/>
              <a:defRPr sz="4800">
                <a:solidFill>
                  <a:schemeClr val="lt1"/>
                </a:solidFill>
              </a:defRPr>
            </a:lvl3pPr>
            <a:lvl4pPr lvl="3" rtl="0">
              <a:spcBef>
                <a:spcPts val="0"/>
              </a:spcBef>
              <a:buClr>
                <a:schemeClr val="lt1"/>
              </a:buClr>
              <a:buSzPct val="100000"/>
              <a:defRPr sz="4800">
                <a:solidFill>
                  <a:schemeClr val="lt1"/>
                </a:solidFill>
              </a:defRPr>
            </a:lvl4pPr>
            <a:lvl5pPr lvl="4" rtl="0">
              <a:spcBef>
                <a:spcPts val="0"/>
              </a:spcBef>
              <a:buClr>
                <a:schemeClr val="lt1"/>
              </a:buClr>
              <a:buSzPct val="100000"/>
              <a:defRPr sz="4800">
                <a:solidFill>
                  <a:schemeClr val="lt1"/>
                </a:solidFill>
              </a:defRPr>
            </a:lvl5pPr>
            <a:lvl6pPr lvl="5" rtl="0">
              <a:spcBef>
                <a:spcPts val="0"/>
              </a:spcBef>
              <a:buClr>
                <a:schemeClr val="lt1"/>
              </a:buClr>
              <a:buSzPct val="100000"/>
              <a:defRPr sz="4800">
                <a:solidFill>
                  <a:schemeClr val="lt1"/>
                </a:solidFill>
              </a:defRPr>
            </a:lvl6pPr>
            <a:lvl7pPr lvl="6" rtl="0">
              <a:spcBef>
                <a:spcPts val="0"/>
              </a:spcBef>
              <a:buClr>
                <a:schemeClr val="lt1"/>
              </a:buClr>
              <a:buSzPct val="100000"/>
              <a:defRPr sz="4800">
                <a:solidFill>
                  <a:schemeClr val="lt1"/>
                </a:solidFill>
              </a:defRPr>
            </a:lvl7pPr>
            <a:lvl8pPr lvl="7" rtl="0">
              <a:spcBef>
                <a:spcPts val="0"/>
              </a:spcBef>
              <a:buClr>
                <a:schemeClr val="lt1"/>
              </a:buClr>
              <a:buSzPct val="100000"/>
              <a:defRPr sz="4800">
                <a:solidFill>
                  <a:schemeClr val="lt1"/>
                </a:solidFill>
              </a:defRPr>
            </a:lvl8pPr>
            <a:lvl9pPr lvl="8" rtl="0">
              <a:spcBef>
                <a:spcPts val="0"/>
              </a:spcBef>
              <a:buClr>
                <a:schemeClr val="lt1"/>
              </a:buClr>
              <a:buSzPct val="100000"/>
              <a:defRPr sz="4800">
                <a:solidFill>
                  <a:schemeClr val="lt1"/>
                </a:solidFill>
              </a:defRPr>
            </a:lvl9pPr>
          </a:lstStyle>
          <a:p>
            <a:endParaRPr/>
          </a:p>
        </p:txBody>
      </p:sp>
      <p:sp>
        <p:nvSpPr>
          <p:cNvPr id="12" name="Shape 12"/>
          <p:cNvSpPr txBox="1">
            <a:spLocks noGrp="1"/>
          </p:cNvSpPr>
          <p:nvPr>
            <p:ph type="subTitle" idx="1"/>
          </p:nvPr>
        </p:nvSpPr>
        <p:spPr>
          <a:xfrm>
            <a:off x="510450" y="3182312"/>
            <a:ext cx="8123100" cy="630000"/>
          </a:xfrm>
          <a:prstGeom prst="rect">
            <a:avLst/>
          </a:prstGeom>
        </p:spPr>
        <p:txBody>
          <a:bodyPr lIns="91425" tIns="91425" rIns="91425" bIns="91425" anchor="t" anchorCtr="0"/>
          <a:lstStyle>
            <a:lvl1pPr lvl="0" rtl="0">
              <a:lnSpc>
                <a:spcPct val="100000"/>
              </a:lnSpc>
              <a:spcBef>
                <a:spcPts val="0"/>
              </a:spcBef>
              <a:spcAft>
                <a:spcPts val="0"/>
              </a:spcAft>
              <a:buClr>
                <a:schemeClr val="lt1"/>
              </a:buClr>
              <a:buSzPct val="100000"/>
              <a:buNone/>
              <a:defRPr sz="2400">
                <a:solidFill>
                  <a:schemeClr val="lt1"/>
                </a:solidFill>
              </a:defRPr>
            </a:lvl1pPr>
            <a:lvl2pPr lvl="1" rtl="0">
              <a:lnSpc>
                <a:spcPct val="100000"/>
              </a:lnSpc>
              <a:spcBef>
                <a:spcPts val="0"/>
              </a:spcBef>
              <a:spcAft>
                <a:spcPts val="0"/>
              </a:spcAft>
              <a:buClr>
                <a:schemeClr val="lt1"/>
              </a:buClr>
              <a:buSzPct val="100000"/>
              <a:buNone/>
              <a:defRPr sz="2400">
                <a:solidFill>
                  <a:schemeClr val="lt1"/>
                </a:solidFill>
              </a:defRPr>
            </a:lvl2pPr>
            <a:lvl3pPr lvl="2" rtl="0">
              <a:lnSpc>
                <a:spcPct val="100000"/>
              </a:lnSpc>
              <a:spcBef>
                <a:spcPts val="0"/>
              </a:spcBef>
              <a:spcAft>
                <a:spcPts val="0"/>
              </a:spcAft>
              <a:buClr>
                <a:schemeClr val="lt1"/>
              </a:buClr>
              <a:buSzPct val="100000"/>
              <a:buNone/>
              <a:defRPr sz="2400">
                <a:solidFill>
                  <a:schemeClr val="lt1"/>
                </a:solidFill>
              </a:defRPr>
            </a:lvl3pPr>
            <a:lvl4pPr lvl="3" rtl="0">
              <a:lnSpc>
                <a:spcPct val="100000"/>
              </a:lnSpc>
              <a:spcBef>
                <a:spcPts val="0"/>
              </a:spcBef>
              <a:spcAft>
                <a:spcPts val="0"/>
              </a:spcAft>
              <a:buClr>
                <a:schemeClr val="lt1"/>
              </a:buClr>
              <a:buSzPct val="100000"/>
              <a:buNone/>
              <a:defRPr sz="2400">
                <a:solidFill>
                  <a:schemeClr val="lt1"/>
                </a:solidFill>
              </a:defRPr>
            </a:lvl4pPr>
            <a:lvl5pPr lvl="4" rtl="0">
              <a:lnSpc>
                <a:spcPct val="100000"/>
              </a:lnSpc>
              <a:spcBef>
                <a:spcPts val="0"/>
              </a:spcBef>
              <a:spcAft>
                <a:spcPts val="0"/>
              </a:spcAft>
              <a:buClr>
                <a:schemeClr val="lt1"/>
              </a:buClr>
              <a:buSzPct val="100000"/>
              <a:buNone/>
              <a:defRPr sz="2400">
                <a:solidFill>
                  <a:schemeClr val="lt1"/>
                </a:solidFill>
              </a:defRPr>
            </a:lvl5pPr>
            <a:lvl6pPr lvl="5" rtl="0">
              <a:lnSpc>
                <a:spcPct val="100000"/>
              </a:lnSpc>
              <a:spcBef>
                <a:spcPts val="0"/>
              </a:spcBef>
              <a:spcAft>
                <a:spcPts val="0"/>
              </a:spcAft>
              <a:buClr>
                <a:schemeClr val="lt1"/>
              </a:buClr>
              <a:buSzPct val="100000"/>
              <a:buNone/>
              <a:defRPr sz="2400">
                <a:solidFill>
                  <a:schemeClr val="lt1"/>
                </a:solidFill>
              </a:defRPr>
            </a:lvl6pPr>
            <a:lvl7pPr lvl="6" rtl="0">
              <a:lnSpc>
                <a:spcPct val="100000"/>
              </a:lnSpc>
              <a:spcBef>
                <a:spcPts val="0"/>
              </a:spcBef>
              <a:spcAft>
                <a:spcPts val="0"/>
              </a:spcAft>
              <a:buClr>
                <a:schemeClr val="lt1"/>
              </a:buClr>
              <a:buSzPct val="100000"/>
              <a:buNone/>
              <a:defRPr sz="2400">
                <a:solidFill>
                  <a:schemeClr val="lt1"/>
                </a:solidFill>
              </a:defRPr>
            </a:lvl7pPr>
            <a:lvl8pPr lvl="7" rtl="0">
              <a:lnSpc>
                <a:spcPct val="100000"/>
              </a:lnSpc>
              <a:spcBef>
                <a:spcPts val="0"/>
              </a:spcBef>
              <a:spcAft>
                <a:spcPts val="0"/>
              </a:spcAft>
              <a:buClr>
                <a:schemeClr val="lt1"/>
              </a:buClr>
              <a:buSzPct val="100000"/>
              <a:buNone/>
              <a:defRPr sz="2400">
                <a:solidFill>
                  <a:schemeClr val="lt1"/>
                </a:solidFill>
              </a:defRPr>
            </a:lvl8pPr>
            <a:lvl9pPr lvl="8" rtl="0">
              <a:lnSpc>
                <a:spcPct val="100000"/>
              </a:lnSpc>
              <a:spcBef>
                <a:spcPts val="0"/>
              </a:spcBef>
              <a:spcAft>
                <a:spcPts val="0"/>
              </a:spcAft>
              <a:buClr>
                <a:schemeClr val="lt1"/>
              </a:buClr>
              <a:buSzPct val="100000"/>
              <a:buNone/>
              <a:defRPr sz="2400">
                <a:solidFill>
                  <a:schemeClr val="lt1"/>
                </a:solidFill>
              </a:defRPr>
            </a:lvl9pPr>
          </a:lstStyle>
          <a:p>
            <a:endParaRPr/>
          </a:p>
        </p:txBody>
      </p:sp>
      <p:sp>
        <p:nvSpPr>
          <p:cNvPr id="13" name="Shape 1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8"/>
        <p:cNvGrpSpPr/>
        <p:nvPr/>
      </p:nvGrpSpPr>
      <p:grpSpPr>
        <a:xfrm>
          <a:off x="0" y="0"/>
          <a:ext cx="0" cy="0"/>
          <a:chOff x="0" y="0"/>
          <a:chExt cx="0" cy="0"/>
        </a:xfrm>
      </p:grpSpPr>
      <p:sp>
        <p:nvSpPr>
          <p:cNvPr id="49" name="Shape 49"/>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50" name="Shape 50"/>
          <p:cNvSpPr txBox="1">
            <a:spLocks noGrp="1"/>
          </p:cNvSpPr>
          <p:nvPr>
            <p:ph type="title"/>
          </p:nvPr>
        </p:nvSpPr>
        <p:spPr>
          <a:xfrm>
            <a:off x="311700" y="991475"/>
            <a:ext cx="8520600" cy="1917900"/>
          </a:xfrm>
          <a:prstGeom prst="rect">
            <a:avLst/>
          </a:prstGeom>
        </p:spPr>
        <p:txBody>
          <a:bodyPr lIns="91425" tIns="91425" rIns="91425" bIns="91425" anchor="ctr" anchorCtr="0"/>
          <a:lstStyle>
            <a:lvl1pPr lvl="0" algn="ctr" rtl="0">
              <a:spcBef>
                <a:spcPts val="0"/>
              </a:spcBef>
              <a:buSzPct val="100000"/>
              <a:defRPr sz="14000" b="1"/>
            </a:lvl1pPr>
            <a:lvl2pPr lvl="1" algn="ctr" rtl="0">
              <a:spcBef>
                <a:spcPts val="0"/>
              </a:spcBef>
              <a:buSzPct val="100000"/>
              <a:defRPr sz="14000" b="1"/>
            </a:lvl2pPr>
            <a:lvl3pPr lvl="2" algn="ctr" rtl="0">
              <a:spcBef>
                <a:spcPts val="0"/>
              </a:spcBef>
              <a:buSzPct val="100000"/>
              <a:defRPr sz="14000" b="1"/>
            </a:lvl3pPr>
            <a:lvl4pPr lvl="3" algn="ctr" rtl="0">
              <a:spcBef>
                <a:spcPts val="0"/>
              </a:spcBef>
              <a:buSzPct val="100000"/>
              <a:defRPr sz="14000" b="1"/>
            </a:lvl4pPr>
            <a:lvl5pPr lvl="4" algn="ctr" rtl="0">
              <a:spcBef>
                <a:spcPts val="0"/>
              </a:spcBef>
              <a:buSzPct val="100000"/>
              <a:defRPr sz="14000" b="1"/>
            </a:lvl5pPr>
            <a:lvl6pPr lvl="5" algn="ctr" rtl="0">
              <a:spcBef>
                <a:spcPts val="0"/>
              </a:spcBef>
              <a:buSzPct val="100000"/>
              <a:defRPr sz="14000" b="1"/>
            </a:lvl6pPr>
            <a:lvl7pPr lvl="6" algn="ctr" rtl="0">
              <a:spcBef>
                <a:spcPts val="0"/>
              </a:spcBef>
              <a:buSzPct val="100000"/>
              <a:defRPr sz="14000" b="1"/>
            </a:lvl7pPr>
            <a:lvl8pPr lvl="7" algn="ctr" rtl="0">
              <a:spcBef>
                <a:spcPts val="0"/>
              </a:spcBef>
              <a:buSzPct val="100000"/>
              <a:defRPr sz="14000" b="1"/>
            </a:lvl8pPr>
            <a:lvl9pPr lvl="8" algn="ctr" rtl="0">
              <a:spcBef>
                <a:spcPts val="0"/>
              </a:spcBef>
              <a:buSzPct val="100000"/>
              <a:defRPr sz="14000" b="1"/>
            </a:lvl9pPr>
          </a:lstStyle>
          <a:p>
            <a:endParaRPr/>
          </a:p>
        </p:txBody>
      </p:sp>
      <p:sp>
        <p:nvSpPr>
          <p:cNvPr id="51" name="Shape 51"/>
          <p:cNvSpPr txBox="1">
            <a:spLocks noGrp="1"/>
          </p:cNvSpPr>
          <p:nvPr>
            <p:ph type="body" idx="1"/>
          </p:nvPr>
        </p:nvSpPr>
        <p:spPr>
          <a:xfrm>
            <a:off x="311700" y="3071300"/>
            <a:ext cx="8520600" cy="901800"/>
          </a:xfrm>
          <a:prstGeom prst="rect">
            <a:avLst/>
          </a:prstGeom>
        </p:spPr>
        <p:txBody>
          <a:bodyPr lIns="91425" tIns="91425" rIns="91425" bIns="91425" anchor="t" anchorCtr="0"/>
          <a:lstStyle>
            <a:lvl1pPr lvl="0" algn="ctr" rtl="0">
              <a:spcBef>
                <a:spcPts val="0"/>
              </a:spcBef>
              <a:defRPr/>
            </a:lvl1pPr>
            <a:lvl2pPr lvl="1" algn="ctr" rtl="0">
              <a:spcBef>
                <a:spcPts val="0"/>
              </a:spcBef>
              <a:defRPr/>
            </a:lvl2pPr>
            <a:lvl3pPr lvl="2" algn="ctr" rtl="0">
              <a:spcBef>
                <a:spcPts val="0"/>
              </a:spcBef>
              <a:defRPr/>
            </a:lvl3pPr>
            <a:lvl4pPr lvl="3" algn="ctr" rtl="0">
              <a:spcBef>
                <a:spcPts val="0"/>
              </a:spcBef>
              <a:defRPr/>
            </a:lvl4pPr>
            <a:lvl5pPr lvl="4" algn="ctr" rtl="0">
              <a:spcBef>
                <a:spcPts val="0"/>
              </a:spcBef>
              <a:defRPr/>
            </a:lvl5pPr>
            <a:lvl6pPr lvl="5" algn="ctr" rtl="0">
              <a:spcBef>
                <a:spcPts val="0"/>
              </a:spcBef>
              <a:defRPr/>
            </a:lvl6pPr>
            <a:lvl7pPr lvl="6" algn="ctr" rtl="0">
              <a:spcBef>
                <a:spcPts val="0"/>
              </a:spcBef>
              <a:defRPr/>
            </a:lvl7pPr>
            <a:lvl8pPr lvl="7" algn="ctr" rtl="0">
              <a:spcBef>
                <a:spcPts val="0"/>
              </a:spcBef>
              <a:defRPr/>
            </a:lvl8pPr>
            <a:lvl9pPr lvl="8" algn="ctr" rtl="0">
              <a:spcBef>
                <a:spcPts val="0"/>
              </a:spcBef>
              <a:defRPr/>
            </a:lvl9pPr>
          </a:lstStyle>
          <a:p>
            <a:endParaRPr/>
          </a:p>
        </p:txBody>
      </p:sp>
      <p:sp>
        <p:nvSpPr>
          <p:cNvPr id="52" name="Shape 5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14"/>
        <p:cNvGrpSpPr/>
        <p:nvPr/>
      </p:nvGrpSpPr>
      <p:grpSpPr>
        <a:xfrm>
          <a:off x="0" y="0"/>
          <a:ext cx="0" cy="0"/>
          <a:chOff x="0" y="0"/>
          <a:chExt cx="0" cy="0"/>
        </a:xfrm>
      </p:grpSpPr>
      <p:cxnSp>
        <p:nvCxnSpPr>
          <p:cNvPr id="15" name="Shape 15"/>
          <p:cNvCxnSpPr/>
          <p:nvPr/>
        </p:nvCxnSpPr>
        <p:spPr>
          <a:xfrm>
            <a:off x="0" y="2998150"/>
            <a:ext cx="9144000" cy="0"/>
          </a:xfrm>
          <a:prstGeom prst="straightConnector1">
            <a:avLst/>
          </a:prstGeom>
          <a:noFill/>
          <a:ln w="19050" cap="flat" cmpd="sng">
            <a:solidFill>
              <a:schemeClr val="lt2"/>
            </a:solidFill>
            <a:prstDash val="solid"/>
            <a:round/>
            <a:headEnd type="none" w="med" len="med"/>
            <a:tailEnd type="none" w="med" len="med"/>
          </a:ln>
        </p:spPr>
      </p:cxnSp>
      <p:sp>
        <p:nvSpPr>
          <p:cNvPr id="16" name="Shape 16"/>
          <p:cNvSpPr txBox="1">
            <a:spLocks noGrp="1"/>
          </p:cNvSpPr>
          <p:nvPr>
            <p:ph type="title"/>
          </p:nvPr>
        </p:nvSpPr>
        <p:spPr>
          <a:xfrm>
            <a:off x="510450" y="2057400"/>
            <a:ext cx="8123100" cy="778800"/>
          </a:xfrm>
          <a:prstGeom prst="rect">
            <a:avLst/>
          </a:prstGeom>
        </p:spPr>
        <p:txBody>
          <a:bodyPr lIns="91425" tIns="91425" rIns="91425" bIns="91425" anchor="b" anchorCtr="0"/>
          <a:lstStyle>
            <a:lvl1pPr lvl="0" rtl="0">
              <a:spcBef>
                <a:spcPts val="0"/>
              </a:spcBef>
              <a:buClr>
                <a:schemeClr val="lt1"/>
              </a:buClr>
              <a:buSzPct val="100000"/>
              <a:defRPr sz="3600">
                <a:solidFill>
                  <a:schemeClr val="lt1"/>
                </a:solidFill>
              </a:defRPr>
            </a:lvl1pPr>
            <a:lvl2pPr lvl="1" rtl="0">
              <a:spcBef>
                <a:spcPts val="0"/>
              </a:spcBef>
              <a:buClr>
                <a:schemeClr val="lt1"/>
              </a:buClr>
              <a:buSzPct val="100000"/>
              <a:defRPr sz="3600">
                <a:solidFill>
                  <a:schemeClr val="lt1"/>
                </a:solidFill>
              </a:defRPr>
            </a:lvl2pPr>
            <a:lvl3pPr lvl="2" rtl="0">
              <a:spcBef>
                <a:spcPts val="0"/>
              </a:spcBef>
              <a:buClr>
                <a:schemeClr val="lt1"/>
              </a:buClr>
              <a:buSzPct val="100000"/>
              <a:defRPr sz="3600">
                <a:solidFill>
                  <a:schemeClr val="lt1"/>
                </a:solidFill>
              </a:defRPr>
            </a:lvl3pPr>
            <a:lvl4pPr lvl="3" rtl="0">
              <a:spcBef>
                <a:spcPts val="0"/>
              </a:spcBef>
              <a:buClr>
                <a:schemeClr val="lt1"/>
              </a:buClr>
              <a:buSzPct val="100000"/>
              <a:defRPr sz="3600">
                <a:solidFill>
                  <a:schemeClr val="lt1"/>
                </a:solidFill>
              </a:defRPr>
            </a:lvl4pPr>
            <a:lvl5pPr lvl="4" rtl="0">
              <a:spcBef>
                <a:spcPts val="0"/>
              </a:spcBef>
              <a:buClr>
                <a:schemeClr val="lt1"/>
              </a:buClr>
              <a:buSzPct val="100000"/>
              <a:defRPr sz="3600">
                <a:solidFill>
                  <a:schemeClr val="lt1"/>
                </a:solidFill>
              </a:defRPr>
            </a:lvl5pPr>
            <a:lvl6pPr lvl="5" rtl="0">
              <a:spcBef>
                <a:spcPts val="0"/>
              </a:spcBef>
              <a:buClr>
                <a:schemeClr val="lt1"/>
              </a:buClr>
              <a:buSzPct val="100000"/>
              <a:defRPr sz="3600">
                <a:solidFill>
                  <a:schemeClr val="lt1"/>
                </a:solidFill>
              </a:defRPr>
            </a:lvl6pPr>
            <a:lvl7pPr lvl="6" rtl="0">
              <a:spcBef>
                <a:spcPts val="0"/>
              </a:spcBef>
              <a:buClr>
                <a:schemeClr val="lt1"/>
              </a:buClr>
              <a:buSzPct val="100000"/>
              <a:defRPr sz="3600">
                <a:solidFill>
                  <a:schemeClr val="lt1"/>
                </a:solidFill>
              </a:defRPr>
            </a:lvl7pPr>
            <a:lvl8pPr lvl="7" rtl="0">
              <a:spcBef>
                <a:spcPts val="0"/>
              </a:spcBef>
              <a:buClr>
                <a:schemeClr val="lt1"/>
              </a:buClr>
              <a:buSzPct val="100000"/>
              <a:defRPr sz="3600">
                <a:solidFill>
                  <a:schemeClr val="lt1"/>
                </a:solidFill>
              </a:defRPr>
            </a:lvl8pPr>
            <a:lvl9pPr lvl="8" rtl="0">
              <a:spcBef>
                <a:spcPts val="0"/>
              </a:spcBef>
              <a:buClr>
                <a:schemeClr val="lt1"/>
              </a:buClr>
              <a:buSzPct val="100000"/>
              <a:defRPr sz="3600">
                <a:solidFill>
                  <a:schemeClr val="lt1"/>
                </a:solidFill>
              </a:defRPr>
            </a:lvl9pPr>
          </a:lstStyle>
          <a:p>
            <a:endParaRPr/>
          </a:p>
        </p:txBody>
      </p:sp>
      <p:sp>
        <p:nvSpPr>
          <p:cNvPr id="17" name="Shape 1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19" name="Shape 19"/>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20" name="Shape 20"/>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1" name="Shape 21"/>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2" name="Shape 2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5" name="Shape 25"/>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26" name="Shape 26"/>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0" name="Shape 3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a:endParaRPr/>
          </a:p>
        </p:txBody>
      </p:sp>
      <p:sp>
        <p:nvSpPr>
          <p:cNvPr id="33" name="Shape 33"/>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490250" y="526350"/>
            <a:ext cx="5797500" cy="4090800"/>
          </a:xfrm>
          <a:prstGeom prst="rect">
            <a:avLst/>
          </a:prstGeom>
        </p:spPr>
        <p:txBody>
          <a:bodyPr lIns="91425" tIns="91425" rIns="91425" bIns="91425" anchor="ctr" anchorCtr="0"/>
          <a:lstStyle>
            <a:lvl1pPr lvl="0" rtl="0">
              <a:spcBef>
                <a:spcPts val="0"/>
              </a:spcBef>
              <a:buSzPct val="100000"/>
              <a:defRPr sz="4800"/>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a:endParaRPr/>
          </a:p>
        </p:txBody>
      </p:sp>
      <p:sp>
        <p:nvSpPr>
          <p:cNvPr id="37" name="Shape 3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8"/>
        <p:cNvGrpSpPr/>
        <p:nvPr/>
      </p:nvGrpSpPr>
      <p:grpSpPr>
        <a:xfrm>
          <a:off x="0" y="0"/>
          <a:ext cx="0" cy="0"/>
          <a:chOff x="0" y="0"/>
          <a:chExt cx="0" cy="0"/>
        </a:xfrm>
      </p:grpSpPr>
      <p:sp>
        <p:nvSpPr>
          <p:cNvPr id="39" name="Shape 39"/>
          <p:cNvSpPr/>
          <p:nvPr/>
        </p:nvSpPr>
        <p:spPr>
          <a:xfrm>
            <a:off x="4572000" y="75"/>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0" name="Shape 40"/>
          <p:cNvCxnSpPr/>
          <p:nvPr/>
        </p:nvCxnSpPr>
        <p:spPr>
          <a:xfrm>
            <a:off x="5029675" y="4495500"/>
            <a:ext cx="468300" cy="0"/>
          </a:xfrm>
          <a:prstGeom prst="straightConnector1">
            <a:avLst/>
          </a:prstGeom>
          <a:noFill/>
          <a:ln w="19050" cap="flat" cmpd="sng">
            <a:solidFill>
              <a:schemeClr val="lt2"/>
            </a:solidFill>
            <a:prstDash val="solid"/>
            <a:round/>
            <a:headEnd type="none" w="med" len="med"/>
            <a:tailEnd type="none" w="med" len="med"/>
          </a:ln>
        </p:spPr>
      </p:cxnSp>
      <p:sp>
        <p:nvSpPr>
          <p:cNvPr id="41" name="Shape 41"/>
          <p:cNvSpPr txBox="1">
            <a:spLocks noGrp="1"/>
          </p:cNvSpPr>
          <p:nvPr>
            <p:ph type="title"/>
          </p:nvPr>
        </p:nvSpPr>
        <p:spPr>
          <a:xfrm>
            <a:off x="265500" y="1205825"/>
            <a:ext cx="4045200" cy="1509600"/>
          </a:xfrm>
          <a:prstGeom prst="rect">
            <a:avLst/>
          </a:prstGeom>
        </p:spPr>
        <p:txBody>
          <a:bodyPr lIns="91425" tIns="91425" rIns="91425" bIns="91425" anchor="b" anchorCtr="0"/>
          <a:lstStyle>
            <a:lvl1pPr lvl="0" algn="ctr" rtl="0">
              <a:spcBef>
                <a:spcPts val="0"/>
              </a:spcBef>
              <a:buSzPct val="100000"/>
              <a:defRPr sz="4200"/>
            </a:lvl1pPr>
            <a:lvl2pPr lvl="1" algn="ctr" rtl="0">
              <a:spcBef>
                <a:spcPts val="0"/>
              </a:spcBef>
              <a:buSzPct val="100000"/>
              <a:defRPr sz="4200"/>
            </a:lvl2pPr>
            <a:lvl3pPr lvl="2" algn="ctr" rtl="0">
              <a:spcBef>
                <a:spcPts val="0"/>
              </a:spcBef>
              <a:buSzPct val="100000"/>
              <a:defRPr sz="4200"/>
            </a:lvl3pPr>
            <a:lvl4pPr lvl="3" algn="ctr" rtl="0">
              <a:spcBef>
                <a:spcPts val="0"/>
              </a:spcBef>
              <a:buSzPct val="100000"/>
              <a:defRPr sz="4200"/>
            </a:lvl4pPr>
            <a:lvl5pPr lvl="4" algn="ctr" rtl="0">
              <a:spcBef>
                <a:spcPts val="0"/>
              </a:spcBef>
              <a:buSzPct val="100000"/>
              <a:defRPr sz="4200"/>
            </a:lvl5pPr>
            <a:lvl6pPr lvl="5" algn="ctr" rtl="0">
              <a:spcBef>
                <a:spcPts val="0"/>
              </a:spcBef>
              <a:buSzPct val="100000"/>
              <a:defRPr sz="4200"/>
            </a:lvl6pPr>
            <a:lvl7pPr lvl="6" algn="ctr" rtl="0">
              <a:spcBef>
                <a:spcPts val="0"/>
              </a:spcBef>
              <a:buSzPct val="100000"/>
              <a:defRPr sz="4200"/>
            </a:lvl7pPr>
            <a:lvl8pPr lvl="7" algn="ctr" rtl="0">
              <a:spcBef>
                <a:spcPts val="0"/>
              </a:spcBef>
              <a:buSzPct val="100000"/>
              <a:defRPr sz="4200"/>
            </a:lvl8pPr>
            <a:lvl9pPr lvl="8" algn="ctr" rtl="0">
              <a:spcBef>
                <a:spcPts val="0"/>
              </a:spcBef>
              <a:buSzPct val="100000"/>
              <a:defRPr sz="4200"/>
            </a:lvl9pPr>
          </a:lstStyle>
          <a:p>
            <a:endParaRPr/>
          </a:p>
        </p:txBody>
      </p:sp>
      <p:sp>
        <p:nvSpPr>
          <p:cNvPr id="42" name="Shape 42"/>
          <p:cNvSpPr txBox="1">
            <a:spLocks noGrp="1"/>
          </p:cNvSpPr>
          <p:nvPr>
            <p:ph type="subTitle" idx="1"/>
          </p:nvPr>
        </p:nvSpPr>
        <p:spPr>
          <a:xfrm>
            <a:off x="265500" y="2769000"/>
            <a:ext cx="4045200" cy="13455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100"/>
            </a:lvl1pPr>
            <a:lvl2pPr lvl="1" algn="ctr" rtl="0">
              <a:lnSpc>
                <a:spcPct val="100000"/>
              </a:lnSpc>
              <a:spcBef>
                <a:spcPts val="0"/>
              </a:spcBef>
              <a:spcAft>
                <a:spcPts val="0"/>
              </a:spcAft>
              <a:buSzPct val="100000"/>
              <a:buNone/>
              <a:defRPr sz="2100"/>
            </a:lvl2pPr>
            <a:lvl3pPr lvl="2" algn="ctr" rtl="0">
              <a:lnSpc>
                <a:spcPct val="100000"/>
              </a:lnSpc>
              <a:spcBef>
                <a:spcPts val="0"/>
              </a:spcBef>
              <a:spcAft>
                <a:spcPts val="0"/>
              </a:spcAft>
              <a:buSzPct val="100000"/>
              <a:buNone/>
              <a:defRPr sz="2100"/>
            </a:lvl3pPr>
            <a:lvl4pPr lvl="3" algn="ctr" rtl="0">
              <a:lnSpc>
                <a:spcPct val="100000"/>
              </a:lnSpc>
              <a:spcBef>
                <a:spcPts val="0"/>
              </a:spcBef>
              <a:spcAft>
                <a:spcPts val="0"/>
              </a:spcAft>
              <a:buSzPct val="100000"/>
              <a:buNone/>
              <a:defRPr sz="2100"/>
            </a:lvl4pPr>
            <a:lvl5pPr lvl="4" algn="ctr" rtl="0">
              <a:lnSpc>
                <a:spcPct val="100000"/>
              </a:lnSpc>
              <a:spcBef>
                <a:spcPts val="0"/>
              </a:spcBef>
              <a:spcAft>
                <a:spcPts val="0"/>
              </a:spcAft>
              <a:buSzPct val="100000"/>
              <a:buNone/>
              <a:defRPr sz="2100"/>
            </a:lvl5pPr>
            <a:lvl6pPr lvl="5" algn="ctr" rtl="0">
              <a:lnSpc>
                <a:spcPct val="100000"/>
              </a:lnSpc>
              <a:spcBef>
                <a:spcPts val="0"/>
              </a:spcBef>
              <a:spcAft>
                <a:spcPts val="0"/>
              </a:spcAft>
              <a:buSzPct val="100000"/>
              <a:buNone/>
              <a:defRPr sz="2100"/>
            </a:lvl6pPr>
            <a:lvl7pPr lvl="6" algn="ctr" rtl="0">
              <a:lnSpc>
                <a:spcPct val="100000"/>
              </a:lnSpc>
              <a:spcBef>
                <a:spcPts val="0"/>
              </a:spcBef>
              <a:spcAft>
                <a:spcPts val="0"/>
              </a:spcAft>
              <a:buSzPct val="100000"/>
              <a:buNone/>
              <a:defRPr sz="2100"/>
            </a:lvl7pPr>
            <a:lvl8pPr lvl="7" algn="ctr" rtl="0">
              <a:lnSpc>
                <a:spcPct val="100000"/>
              </a:lnSpc>
              <a:spcBef>
                <a:spcPts val="0"/>
              </a:spcBef>
              <a:spcAft>
                <a:spcPts val="0"/>
              </a:spcAft>
              <a:buSzPct val="100000"/>
              <a:buNone/>
              <a:defRPr sz="2100"/>
            </a:lvl8pPr>
            <a:lvl9pPr lvl="8" algn="ctr" rtl="0">
              <a:lnSpc>
                <a:spcPct val="100000"/>
              </a:lnSpc>
              <a:spcBef>
                <a:spcPts val="0"/>
              </a:spcBef>
              <a:spcAft>
                <a:spcPts val="0"/>
              </a:spcAft>
              <a:buSzPct val="100000"/>
              <a:buNone/>
              <a:defRPr sz="2100"/>
            </a:lvl9pPr>
          </a:lstStyle>
          <a:p>
            <a:endParaRPr/>
          </a:p>
        </p:txBody>
      </p:sp>
      <p:sp>
        <p:nvSpPr>
          <p:cNvPr id="43" name="Shape 43"/>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rtl="0">
              <a:spcBef>
                <a:spcPts val="0"/>
              </a:spcBef>
              <a:buClr>
                <a:schemeClr val="lt1"/>
              </a:buClr>
              <a:defRPr>
                <a:solidFill>
                  <a:schemeClr val="lt1"/>
                </a:solidFill>
              </a:defRPr>
            </a:lvl1pPr>
            <a:lvl2pPr lvl="1" rtl="0">
              <a:spcBef>
                <a:spcPts val="0"/>
              </a:spcBef>
              <a:buClr>
                <a:schemeClr val="lt1"/>
              </a:buClr>
              <a:defRPr>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a:endParaRPr/>
          </a:p>
        </p:txBody>
      </p:sp>
      <p:sp>
        <p:nvSpPr>
          <p:cNvPr id="44" name="Shape 4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5"/>
        <p:cNvGrpSpPr/>
        <p:nvPr/>
      </p:nvGrpSpPr>
      <p:grpSpPr>
        <a:xfrm>
          <a:off x="0" y="0"/>
          <a:ext cx="0" cy="0"/>
          <a:chOff x="0" y="0"/>
          <a:chExt cx="0" cy="0"/>
        </a:xfrm>
      </p:grpSpPr>
      <p:sp>
        <p:nvSpPr>
          <p:cNvPr id="46" name="Shape 46"/>
          <p:cNvSpPr txBox="1">
            <a:spLocks noGrp="1"/>
          </p:cNvSpPr>
          <p:nvPr>
            <p:ph type="body" idx="1"/>
          </p:nvPr>
        </p:nvSpPr>
        <p:spPr>
          <a:xfrm>
            <a:off x="311700" y="4236825"/>
            <a:ext cx="5998800" cy="598800"/>
          </a:xfrm>
          <a:prstGeom prst="rect">
            <a:avLst/>
          </a:prstGeom>
        </p:spPr>
        <p:txBody>
          <a:bodyPr lIns="91425" tIns="91425" rIns="91425" bIns="91425" anchor="ctr" anchorCtr="0"/>
          <a:lstStyle>
            <a:lvl1pPr lvl="0" rtl="0">
              <a:lnSpc>
                <a:spcPct val="100000"/>
              </a:lnSpc>
              <a:spcBef>
                <a:spcPts val="0"/>
              </a:spcBef>
              <a:spcAft>
                <a:spcPts val="0"/>
              </a:spcAft>
              <a:buSzPct val="100000"/>
              <a:buNone/>
              <a:defRPr sz="2100"/>
            </a:lvl1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1pPr>
            <a:lvl2pPr lvl="1"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2pPr>
            <a:lvl3pPr lvl="2"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3pPr>
            <a:lvl4pPr lvl="3"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4pPr>
            <a:lvl5pPr lvl="4"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5pPr>
            <a:lvl6pPr lvl="5"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6pPr>
            <a:lvl7pPr lvl="6"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7pPr>
            <a:lvl8pPr lvl="7"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8pPr>
            <a:lvl9pPr lvl="8"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rtl="0">
              <a:lnSpc>
                <a:spcPct val="115000"/>
              </a:lnSpc>
              <a:spcBef>
                <a:spcPts val="0"/>
              </a:spcBef>
              <a:spcAft>
                <a:spcPts val="1600"/>
              </a:spcAft>
              <a:buClr>
                <a:schemeClr val="accent3"/>
              </a:buClr>
              <a:buSzPct val="100000"/>
              <a:buFont typeface="Proxima Nova"/>
              <a:defRPr sz="1800">
                <a:solidFill>
                  <a:schemeClr val="accent3"/>
                </a:solidFill>
                <a:latin typeface="Proxima Nova"/>
                <a:ea typeface="Proxima Nova"/>
                <a:cs typeface="Proxima Nova"/>
                <a:sym typeface="Proxima Nova"/>
              </a:defRPr>
            </a:lvl1pPr>
            <a:lvl2pPr lvl="1"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2pPr>
            <a:lvl3pPr lvl="2"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3pPr>
            <a:lvl4pPr lvl="3"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4pPr>
            <a:lvl5pPr lvl="4"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5pPr>
            <a:lvl6pPr lvl="5"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6pPr>
            <a:lvl7pPr lvl="6"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7pPr>
            <a:lvl8pPr lvl="7"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8pPr>
            <a:lvl9pPr lvl="8"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rtl="0">
              <a:spcBef>
                <a:spcPts val="0"/>
              </a:spcBef>
              <a:buNone/>
            </a:pPr>
            <a:fld id="{00000000-1234-1234-1234-123412341234}" type="slidenum">
              <a:rPr lang="en" sz="1000">
                <a:solidFill>
                  <a:schemeClr val="dk1"/>
                </a:solidFill>
                <a:latin typeface="Proxima Nova"/>
                <a:ea typeface="Proxima Nova"/>
                <a:cs typeface="Proxima Nova"/>
                <a:sym typeface="Proxima Nova"/>
              </a:rPr>
              <a:t>‹#›</a:t>
            </a:fld>
            <a:endParaRPr lang="en" sz="1000">
              <a:solidFill>
                <a:schemeClr val="dk1"/>
              </a:solidFill>
              <a:latin typeface="Proxima Nova"/>
              <a:ea typeface="Proxima Nova"/>
              <a:cs typeface="Proxima Nova"/>
              <a:sym typeface="Proxima Nova"/>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59" name="Shape 59" descr="White cloud in front of dark blue star-filled sky"/>
          <p:cNvPicPr preferRelativeResize="0"/>
          <p:nvPr/>
        </p:nvPicPr>
        <p:blipFill rotWithShape="1">
          <a:blip r:embed="rId3">
            <a:alphaModFix/>
          </a:blip>
          <a:srcRect r="1719" b="17067"/>
          <a:stretch/>
        </p:blipFill>
        <p:spPr>
          <a:xfrm>
            <a:off x="0" y="0"/>
            <a:ext cx="9144000" cy="5143500"/>
          </a:xfrm>
          <a:prstGeom prst="rect">
            <a:avLst/>
          </a:prstGeom>
          <a:noFill/>
          <a:ln>
            <a:noFill/>
          </a:ln>
        </p:spPr>
      </p:pic>
      <p:sp>
        <p:nvSpPr>
          <p:cNvPr id="60" name="Shape 60"/>
          <p:cNvSpPr txBox="1">
            <a:spLocks noGrp="1"/>
          </p:cNvSpPr>
          <p:nvPr>
            <p:ph type="ctrTitle"/>
          </p:nvPr>
        </p:nvSpPr>
        <p:spPr>
          <a:xfrm>
            <a:off x="510450" y="1257300"/>
            <a:ext cx="8123100" cy="1588500"/>
          </a:xfrm>
          <a:prstGeom prst="rect">
            <a:avLst/>
          </a:prstGeom>
        </p:spPr>
        <p:txBody>
          <a:bodyPr lIns="91425" tIns="91425" rIns="91425" bIns="91425" anchor="b" anchorCtr="0">
            <a:noAutofit/>
          </a:bodyPr>
          <a:lstStyle/>
          <a:p>
            <a:pPr lvl="0" rtl="0">
              <a:spcBef>
                <a:spcPts val="0"/>
              </a:spcBef>
              <a:buNone/>
            </a:pPr>
            <a:r>
              <a:rPr lang="en" sz="6000"/>
              <a:t>Universal Plug and Play Protocol</a:t>
            </a:r>
          </a:p>
        </p:txBody>
      </p:sp>
      <p:sp>
        <p:nvSpPr>
          <p:cNvPr id="61" name="Shape 61"/>
          <p:cNvSpPr txBox="1">
            <a:spLocks noGrp="1"/>
          </p:cNvSpPr>
          <p:nvPr>
            <p:ph type="subTitle" idx="1"/>
          </p:nvPr>
        </p:nvSpPr>
        <p:spPr>
          <a:xfrm>
            <a:off x="510450" y="3182312"/>
            <a:ext cx="8123100" cy="630000"/>
          </a:xfrm>
          <a:prstGeom prst="rect">
            <a:avLst/>
          </a:prstGeom>
        </p:spPr>
        <p:txBody>
          <a:bodyPr lIns="91425" tIns="91425" rIns="91425" bIns="91425" anchor="t" anchorCtr="0">
            <a:noAutofit/>
          </a:bodyPr>
          <a:lstStyle/>
          <a:p>
            <a:pPr lvl="0">
              <a:spcBef>
                <a:spcPts val="0"/>
              </a:spcBef>
              <a:buNone/>
            </a:pPr>
            <a:r>
              <a:rPr lang="en"/>
              <a:t>Presented by </a:t>
            </a:r>
          </a:p>
          <a:p>
            <a:pPr lvl="0">
              <a:spcBef>
                <a:spcPts val="0"/>
              </a:spcBef>
              <a:buNone/>
            </a:pPr>
            <a:r>
              <a:rPr lang="en"/>
              <a:t>Mr. Swapnil Suryakant Patil</a:t>
            </a:r>
          </a:p>
          <a:p>
            <a:pPr lvl="0">
              <a:spcBef>
                <a:spcPts val="0"/>
              </a:spcBef>
              <a:buNone/>
            </a:pPr>
            <a:r>
              <a:rPr lang="en"/>
              <a:t>Roll no: 305128 Class: B</a:t>
            </a:r>
          </a:p>
          <a:p>
            <a:pPr lvl="0">
              <a:spcBef>
                <a:spcPts val="0"/>
              </a:spcBef>
              <a:buNone/>
            </a:pPr>
            <a:r>
              <a:rPr lang="en"/>
              <a:t>Under Guidance of </a:t>
            </a:r>
          </a:p>
          <a:p>
            <a:pPr lvl="0" rtl="0">
              <a:spcBef>
                <a:spcPts val="0"/>
              </a:spcBef>
              <a:buNone/>
            </a:pPr>
            <a:r>
              <a:rPr lang="en"/>
              <a:t>Prof. S. S. Pawar</a:t>
            </a:r>
          </a:p>
        </p:txBody>
      </p:sp>
      <p:cxnSp>
        <p:nvCxnSpPr>
          <p:cNvPr id="62" name="Shape 62"/>
          <p:cNvCxnSpPr/>
          <p:nvPr/>
        </p:nvCxnSpPr>
        <p:spPr>
          <a:xfrm>
            <a:off x="615150" y="2998025"/>
            <a:ext cx="500400" cy="0"/>
          </a:xfrm>
          <a:prstGeom prst="straightConnector1">
            <a:avLst/>
          </a:prstGeom>
          <a:noFill/>
          <a:ln w="19050" cap="flat" cmpd="sng">
            <a:solidFill>
              <a:schemeClr val="lt1"/>
            </a:solidFill>
            <a:prstDash val="solid"/>
            <a:round/>
            <a:headEnd type="none" w="lg" len="lg"/>
            <a:tailEnd type="none" w="lg" len="lg"/>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idx="4294967295"/>
          </p:nvPr>
        </p:nvSpPr>
        <p:spPr>
          <a:xfrm>
            <a:off x="311700" y="480400"/>
            <a:ext cx="4084500" cy="1005300"/>
          </a:xfrm>
          <a:prstGeom prst="rect">
            <a:avLst/>
          </a:prstGeom>
        </p:spPr>
        <p:txBody>
          <a:bodyPr lIns="91425" tIns="91425" rIns="91425" bIns="91425" anchor="t" anchorCtr="0">
            <a:noAutofit/>
          </a:bodyPr>
          <a:lstStyle/>
          <a:p>
            <a:pPr lvl="0" rtl="0">
              <a:spcBef>
                <a:spcPts val="0"/>
              </a:spcBef>
              <a:buNone/>
            </a:pPr>
            <a:r>
              <a:rPr lang="en" sz="1800"/>
              <a:t>Step One:</a:t>
            </a:r>
            <a:r>
              <a:rPr lang="en" sz="2400"/>
              <a:t/>
            </a:r>
            <a:br>
              <a:rPr lang="en" sz="2400"/>
            </a:br>
            <a:r>
              <a:rPr lang="en" sz="3600"/>
              <a:t>Addressing</a:t>
            </a:r>
          </a:p>
        </p:txBody>
      </p:sp>
      <p:sp>
        <p:nvSpPr>
          <p:cNvPr id="116" name="Shape 116"/>
          <p:cNvSpPr txBox="1">
            <a:spLocks noGrp="1"/>
          </p:cNvSpPr>
          <p:nvPr>
            <p:ph type="body" idx="4294967295"/>
          </p:nvPr>
        </p:nvSpPr>
        <p:spPr>
          <a:xfrm>
            <a:off x="311700" y="1630600"/>
            <a:ext cx="4084500" cy="3156299"/>
          </a:xfrm>
          <a:prstGeom prst="rect">
            <a:avLst/>
          </a:prstGeom>
        </p:spPr>
        <p:txBody>
          <a:bodyPr lIns="91425" tIns="91425" rIns="91425" bIns="91425" anchor="t" anchorCtr="0">
            <a:noAutofit/>
          </a:bodyPr>
          <a:lstStyle/>
          <a:p>
            <a:pPr lvl="0" rtl="0">
              <a:spcBef>
                <a:spcPts val="0"/>
              </a:spcBef>
              <a:spcAft>
                <a:spcPts val="1600"/>
              </a:spcAft>
              <a:buNone/>
            </a:pPr>
            <a:r>
              <a:rPr lang="en"/>
              <a:t>Every device needs a ip address to communicate:</a:t>
            </a:r>
          </a:p>
          <a:p>
            <a:pPr marL="457200" lvl="0" indent="-228600" rtl="0">
              <a:spcBef>
                <a:spcPts val="0"/>
              </a:spcBef>
              <a:spcAft>
                <a:spcPts val="1600"/>
              </a:spcAft>
              <a:buAutoNum type="arabicPeriod"/>
            </a:pPr>
            <a:r>
              <a:rPr lang="en"/>
              <a:t>By means of </a:t>
            </a:r>
            <a:r>
              <a:rPr lang="en" b="1"/>
              <a:t>DHCP</a:t>
            </a:r>
            <a:r>
              <a:rPr lang="en"/>
              <a:t> (Dynamic Host Configuration Protocol)</a:t>
            </a:r>
          </a:p>
          <a:p>
            <a:pPr marL="457200" lvl="0" indent="-228600" rtl="0">
              <a:spcBef>
                <a:spcPts val="0"/>
              </a:spcBef>
              <a:spcAft>
                <a:spcPts val="1600"/>
              </a:spcAft>
              <a:buAutoNum type="arabicPeriod"/>
            </a:pPr>
            <a:r>
              <a:rPr lang="en"/>
              <a:t>If DHCP is not available it </a:t>
            </a:r>
            <a:r>
              <a:rPr lang="en" b="1"/>
              <a:t>link local address range</a:t>
            </a:r>
            <a:r>
              <a:rPr lang="en"/>
              <a:t> is chosen (169.254.0.0/16)</a:t>
            </a:r>
          </a:p>
        </p:txBody>
      </p:sp>
      <p:pic>
        <p:nvPicPr>
          <p:cNvPr id="117" name="Shape 117" descr="Screen Shot 2015-10-15 at 9.01.57 PM.png"/>
          <p:cNvPicPr preferRelativeResize="0"/>
          <p:nvPr/>
        </p:nvPicPr>
        <p:blipFill rotWithShape="1">
          <a:blip r:embed="rId3">
            <a:alphaModFix/>
          </a:blip>
          <a:srcRect l="30379" r="30379"/>
          <a:stretch/>
        </p:blipFill>
        <p:spPr>
          <a:xfrm>
            <a:off x="4705150" y="361925"/>
            <a:ext cx="2035798" cy="1955424"/>
          </a:xfrm>
          <a:prstGeom prst="rect">
            <a:avLst/>
          </a:prstGeom>
          <a:noFill/>
          <a:ln>
            <a:noFill/>
          </a:ln>
        </p:spPr>
      </p:pic>
      <p:pic>
        <p:nvPicPr>
          <p:cNvPr id="118" name="Shape 118" descr="Screen Shot 2015-10-16 at 4.59.24 PM.png"/>
          <p:cNvPicPr preferRelativeResize="0"/>
          <p:nvPr/>
        </p:nvPicPr>
        <p:blipFill rotWithShape="1">
          <a:blip r:embed="rId4">
            <a:alphaModFix/>
          </a:blip>
          <a:srcRect l="9911" t="13981" r="24877" b="606"/>
          <a:stretch/>
        </p:blipFill>
        <p:spPr>
          <a:xfrm>
            <a:off x="6796425" y="361926"/>
            <a:ext cx="2035800" cy="1955424"/>
          </a:xfrm>
          <a:prstGeom prst="rect">
            <a:avLst/>
          </a:prstGeom>
          <a:noFill/>
          <a:ln>
            <a:noFill/>
          </a:ln>
        </p:spPr>
      </p:pic>
      <p:pic>
        <p:nvPicPr>
          <p:cNvPr id="119" name="Shape 119" descr="Screen Shot 2015-10-15 at 9.01.12 PM.png"/>
          <p:cNvPicPr preferRelativeResize="0"/>
          <p:nvPr/>
        </p:nvPicPr>
        <p:blipFill rotWithShape="1">
          <a:blip r:embed="rId5">
            <a:alphaModFix/>
          </a:blip>
          <a:srcRect l="2180" r="2171"/>
          <a:stretch/>
        </p:blipFill>
        <p:spPr>
          <a:xfrm>
            <a:off x="4705200" y="2366435"/>
            <a:ext cx="4127099" cy="24203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Shape 124" descr="Screen Shot 2015-10-15 at 9.01.57 PM.png"/>
          <p:cNvPicPr preferRelativeResize="0"/>
          <p:nvPr/>
        </p:nvPicPr>
        <p:blipFill rotWithShape="1">
          <a:blip r:embed="rId3">
            <a:alphaModFix/>
          </a:blip>
          <a:srcRect l="30379" r="30379"/>
          <a:stretch/>
        </p:blipFill>
        <p:spPr>
          <a:xfrm>
            <a:off x="288100" y="411000"/>
            <a:ext cx="2035798" cy="1955424"/>
          </a:xfrm>
          <a:prstGeom prst="rect">
            <a:avLst/>
          </a:prstGeom>
          <a:noFill/>
          <a:ln>
            <a:noFill/>
          </a:ln>
        </p:spPr>
      </p:pic>
      <p:pic>
        <p:nvPicPr>
          <p:cNvPr id="125" name="Shape 125" descr="Screen Shot 2015-10-16 at 4.59.24 PM.png"/>
          <p:cNvPicPr preferRelativeResize="0"/>
          <p:nvPr/>
        </p:nvPicPr>
        <p:blipFill rotWithShape="1">
          <a:blip r:embed="rId4">
            <a:alphaModFix/>
          </a:blip>
          <a:srcRect l="9911" t="13981" r="24877" b="606"/>
          <a:stretch/>
        </p:blipFill>
        <p:spPr>
          <a:xfrm>
            <a:off x="2372525" y="411001"/>
            <a:ext cx="2035800" cy="1955424"/>
          </a:xfrm>
          <a:prstGeom prst="rect">
            <a:avLst/>
          </a:prstGeom>
          <a:noFill/>
          <a:ln>
            <a:noFill/>
          </a:ln>
        </p:spPr>
      </p:pic>
      <p:pic>
        <p:nvPicPr>
          <p:cNvPr id="126" name="Shape 126" descr="Screen Shot 2015-10-15 at 9.01.12 PM.png"/>
          <p:cNvPicPr preferRelativeResize="0"/>
          <p:nvPr/>
        </p:nvPicPr>
        <p:blipFill rotWithShape="1">
          <a:blip r:embed="rId5">
            <a:alphaModFix/>
          </a:blip>
          <a:srcRect l="2180" r="2171"/>
          <a:stretch/>
        </p:blipFill>
        <p:spPr>
          <a:xfrm>
            <a:off x="288100" y="2366435"/>
            <a:ext cx="4127099" cy="2420352"/>
          </a:xfrm>
          <a:prstGeom prst="rect">
            <a:avLst/>
          </a:prstGeom>
          <a:noFill/>
          <a:ln>
            <a:noFill/>
          </a:ln>
        </p:spPr>
      </p:pic>
      <p:sp>
        <p:nvSpPr>
          <p:cNvPr id="127" name="Shape 127"/>
          <p:cNvSpPr txBox="1">
            <a:spLocks noGrp="1"/>
          </p:cNvSpPr>
          <p:nvPr>
            <p:ph type="title" idx="4294967295"/>
          </p:nvPr>
        </p:nvSpPr>
        <p:spPr>
          <a:xfrm>
            <a:off x="4782775" y="418500"/>
            <a:ext cx="4084500" cy="1005300"/>
          </a:xfrm>
          <a:prstGeom prst="rect">
            <a:avLst/>
          </a:prstGeom>
        </p:spPr>
        <p:txBody>
          <a:bodyPr lIns="91425" tIns="91425" rIns="91425" bIns="91425" anchor="t" anchorCtr="0">
            <a:noAutofit/>
          </a:bodyPr>
          <a:lstStyle/>
          <a:p>
            <a:pPr lvl="0" rtl="0">
              <a:spcBef>
                <a:spcPts val="0"/>
              </a:spcBef>
              <a:buNone/>
            </a:pPr>
            <a:r>
              <a:rPr lang="en" sz="1800"/>
              <a:t>Step Two:</a:t>
            </a:r>
            <a:r>
              <a:rPr lang="en" sz="2400"/>
              <a:t/>
            </a:r>
            <a:br>
              <a:rPr lang="en" sz="2400"/>
            </a:br>
            <a:r>
              <a:rPr lang="en" sz="3600"/>
              <a:t>Device Discovery</a:t>
            </a:r>
          </a:p>
        </p:txBody>
      </p:sp>
      <p:sp>
        <p:nvSpPr>
          <p:cNvPr id="128" name="Shape 128"/>
          <p:cNvSpPr txBox="1">
            <a:spLocks noGrp="1"/>
          </p:cNvSpPr>
          <p:nvPr>
            <p:ph type="body" idx="4294967295"/>
          </p:nvPr>
        </p:nvSpPr>
        <p:spPr>
          <a:xfrm>
            <a:off x="4782775" y="1568700"/>
            <a:ext cx="4084500" cy="3156300"/>
          </a:xfrm>
          <a:prstGeom prst="rect">
            <a:avLst/>
          </a:prstGeom>
        </p:spPr>
        <p:txBody>
          <a:bodyPr lIns="91425" tIns="91425" rIns="91425" bIns="91425" anchor="t" anchorCtr="0">
            <a:noAutofit/>
          </a:bodyPr>
          <a:lstStyle/>
          <a:p>
            <a:pPr lvl="0" rtl="0">
              <a:spcBef>
                <a:spcPts val="0"/>
              </a:spcBef>
              <a:spcAft>
                <a:spcPts val="1600"/>
              </a:spcAft>
              <a:buNone/>
            </a:pPr>
            <a:r>
              <a:rPr lang="en"/>
              <a:t>Discover available devices on the network that supports UPNP:</a:t>
            </a:r>
          </a:p>
          <a:p>
            <a:pPr marL="457200" lvl="0" indent="-228600" rtl="0">
              <a:spcBef>
                <a:spcPts val="0"/>
              </a:spcBef>
              <a:spcAft>
                <a:spcPts val="1600"/>
              </a:spcAft>
              <a:buAutoNum type="arabicPeriod"/>
            </a:pPr>
            <a:r>
              <a:rPr lang="en" b="1"/>
              <a:t>SSDP</a:t>
            </a:r>
            <a:r>
              <a:rPr lang="en"/>
              <a:t> Does this job</a:t>
            </a:r>
          </a:p>
          <a:p>
            <a:pPr marL="457200" lvl="0" indent="-228600" rtl="0">
              <a:spcBef>
                <a:spcPts val="0"/>
              </a:spcBef>
              <a:spcAft>
                <a:spcPts val="1600"/>
              </a:spcAft>
              <a:buAutoNum type="arabicPeriod"/>
            </a:pPr>
            <a:r>
              <a:rPr lang="en"/>
              <a:t>It sends a </a:t>
            </a:r>
            <a:r>
              <a:rPr lang="en" b="1"/>
              <a:t>udp multicast</a:t>
            </a:r>
            <a:r>
              <a:rPr lang="en"/>
              <a:t> to 239.255.255.250 on port 1900</a:t>
            </a:r>
          </a:p>
          <a:p>
            <a:pPr marL="457200" lvl="0" indent="-228600" rtl="0">
              <a:spcBef>
                <a:spcPts val="0"/>
              </a:spcBef>
              <a:spcAft>
                <a:spcPts val="1600"/>
              </a:spcAft>
              <a:buAutoNum type="arabicPeriod"/>
            </a:pPr>
            <a:r>
              <a:rPr lang="en"/>
              <a:t>All the available devices responds this message about their profile to the device sending discovery msg</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Shape 133"/>
          <p:cNvSpPr txBox="1">
            <a:spLocks noGrp="1"/>
          </p:cNvSpPr>
          <p:nvPr>
            <p:ph type="title" idx="4294967295"/>
          </p:nvPr>
        </p:nvSpPr>
        <p:spPr>
          <a:xfrm>
            <a:off x="191957" y="89782"/>
            <a:ext cx="4084500" cy="1005300"/>
          </a:xfrm>
          <a:prstGeom prst="rect">
            <a:avLst/>
          </a:prstGeom>
        </p:spPr>
        <p:txBody>
          <a:bodyPr lIns="91425" tIns="91425" rIns="91425" bIns="91425" anchor="t" anchorCtr="0">
            <a:noAutofit/>
          </a:bodyPr>
          <a:lstStyle/>
          <a:p>
            <a:pPr lvl="0" rtl="0">
              <a:spcBef>
                <a:spcPts val="0"/>
              </a:spcBef>
              <a:buNone/>
            </a:pPr>
            <a:r>
              <a:rPr lang="en" sz="1800"/>
              <a:t>Step Three:</a:t>
            </a:r>
            <a:r>
              <a:rPr lang="en" sz="2400"/>
              <a:t/>
            </a:r>
            <a:br>
              <a:rPr lang="en" sz="2400"/>
            </a:br>
            <a:r>
              <a:rPr lang="en" sz="3600"/>
              <a:t>Description</a:t>
            </a:r>
          </a:p>
        </p:txBody>
      </p:sp>
      <p:sp>
        <p:nvSpPr>
          <p:cNvPr id="134" name="Shape 134"/>
          <p:cNvSpPr txBox="1">
            <a:spLocks noGrp="1"/>
          </p:cNvSpPr>
          <p:nvPr>
            <p:ph type="body" idx="4294967295"/>
          </p:nvPr>
        </p:nvSpPr>
        <p:spPr>
          <a:xfrm>
            <a:off x="248253" y="949522"/>
            <a:ext cx="4084500" cy="3156300"/>
          </a:xfrm>
          <a:prstGeom prst="rect">
            <a:avLst/>
          </a:prstGeom>
        </p:spPr>
        <p:txBody>
          <a:bodyPr lIns="91425" tIns="91425" rIns="91425" bIns="91425" anchor="t" anchorCtr="0">
            <a:noAutofit/>
          </a:bodyPr>
          <a:lstStyle/>
          <a:p>
            <a:pPr lvl="0" rtl="0">
              <a:spcBef>
                <a:spcPts val="0"/>
              </a:spcBef>
              <a:spcAft>
                <a:spcPts val="1600"/>
              </a:spcAft>
              <a:buNone/>
            </a:pPr>
            <a:r>
              <a:rPr lang="en" dirty="0"/>
              <a:t>Every device maintains its </a:t>
            </a:r>
            <a:r>
              <a:rPr lang="en" b="1" dirty="0"/>
              <a:t>profile</a:t>
            </a:r>
            <a:r>
              <a:rPr lang="en" dirty="0"/>
              <a:t> in a </a:t>
            </a:r>
            <a:r>
              <a:rPr lang="en" b="1" dirty="0"/>
              <a:t>XML file</a:t>
            </a:r>
            <a:r>
              <a:rPr lang="en" dirty="0"/>
              <a:t>.</a:t>
            </a:r>
          </a:p>
          <a:p>
            <a:pPr marL="457200" lvl="0" indent="-228600" rtl="0">
              <a:spcBef>
                <a:spcPts val="0"/>
              </a:spcBef>
              <a:spcAft>
                <a:spcPts val="1600"/>
              </a:spcAft>
              <a:buAutoNum type="arabicPeriod"/>
            </a:pPr>
            <a:r>
              <a:rPr lang="en" dirty="0"/>
              <a:t>XML file contains </a:t>
            </a:r>
            <a:r>
              <a:rPr lang="en" b="1" dirty="0"/>
              <a:t>device info</a:t>
            </a:r>
            <a:r>
              <a:rPr lang="en" dirty="0"/>
              <a:t> such as </a:t>
            </a:r>
            <a:r>
              <a:rPr lang="en" b="1" dirty="0"/>
              <a:t>services</a:t>
            </a:r>
            <a:r>
              <a:rPr lang="en" dirty="0"/>
              <a:t> it provide, </a:t>
            </a:r>
            <a:r>
              <a:rPr lang="en" b="1" dirty="0"/>
              <a:t>icons</a:t>
            </a:r>
            <a:r>
              <a:rPr lang="en" dirty="0"/>
              <a:t>, </a:t>
            </a:r>
            <a:r>
              <a:rPr lang="en" b="1" dirty="0"/>
              <a:t>event subscription urls </a:t>
            </a:r>
            <a:r>
              <a:rPr lang="en" dirty="0"/>
              <a:t>and lot more.</a:t>
            </a:r>
          </a:p>
          <a:p>
            <a:pPr marL="457200" lvl="0" indent="-228600" rtl="0">
              <a:spcBef>
                <a:spcPts val="0"/>
              </a:spcBef>
              <a:spcAft>
                <a:spcPts val="1600"/>
              </a:spcAft>
              <a:buAutoNum type="arabicPeriod"/>
            </a:pPr>
            <a:r>
              <a:rPr lang="en" b="1" dirty="0"/>
              <a:t>HTTP</a:t>
            </a:r>
            <a:r>
              <a:rPr lang="en" dirty="0"/>
              <a:t> transfers this XML file to </a:t>
            </a:r>
            <a:r>
              <a:rPr lang="en" b="1" dirty="0"/>
              <a:t>control point</a:t>
            </a:r>
            <a:r>
              <a:rPr lang="en" dirty="0"/>
              <a:t> (device which sends discovery msg) </a:t>
            </a:r>
          </a:p>
          <a:p>
            <a:pPr marL="457200" lvl="0" indent="-228600" rtl="0">
              <a:spcBef>
                <a:spcPts val="0"/>
              </a:spcBef>
              <a:spcAft>
                <a:spcPts val="1600"/>
              </a:spcAft>
              <a:buAutoNum type="arabicPeriod"/>
            </a:pPr>
            <a:r>
              <a:rPr lang="en" dirty="0"/>
              <a:t>Now the </a:t>
            </a:r>
            <a:r>
              <a:rPr lang="en" b="1" dirty="0"/>
              <a:t>CP will know every device</a:t>
            </a:r>
          </a:p>
        </p:txBody>
      </p:sp>
      <p:pic>
        <p:nvPicPr>
          <p:cNvPr id="135" name="Shape 135" descr="Screen Shot 2015-10-15 at 9.01.57 PM.png"/>
          <p:cNvPicPr preferRelativeResize="0"/>
          <p:nvPr/>
        </p:nvPicPr>
        <p:blipFill rotWithShape="1">
          <a:blip r:embed="rId3">
            <a:alphaModFix/>
          </a:blip>
          <a:srcRect l="30379" r="30379"/>
          <a:stretch/>
        </p:blipFill>
        <p:spPr>
          <a:xfrm>
            <a:off x="4705150" y="361925"/>
            <a:ext cx="2035798" cy="1955424"/>
          </a:xfrm>
          <a:prstGeom prst="rect">
            <a:avLst/>
          </a:prstGeom>
          <a:noFill/>
          <a:ln>
            <a:noFill/>
          </a:ln>
        </p:spPr>
      </p:pic>
      <p:pic>
        <p:nvPicPr>
          <p:cNvPr id="136" name="Shape 136" descr="Screen Shot 2015-10-16 at 4.59.24 PM.png"/>
          <p:cNvPicPr preferRelativeResize="0"/>
          <p:nvPr/>
        </p:nvPicPr>
        <p:blipFill rotWithShape="1">
          <a:blip r:embed="rId4">
            <a:alphaModFix/>
          </a:blip>
          <a:srcRect l="9911" t="13981" r="24877" b="606"/>
          <a:stretch/>
        </p:blipFill>
        <p:spPr>
          <a:xfrm>
            <a:off x="6796425" y="361926"/>
            <a:ext cx="2035800" cy="1955424"/>
          </a:xfrm>
          <a:prstGeom prst="rect">
            <a:avLst/>
          </a:prstGeom>
          <a:noFill/>
          <a:ln>
            <a:noFill/>
          </a:ln>
        </p:spPr>
      </p:pic>
      <p:pic>
        <p:nvPicPr>
          <p:cNvPr id="137" name="Shape 137" descr="Screen Shot 2015-10-15 at 9.01.12 PM.png"/>
          <p:cNvPicPr preferRelativeResize="0"/>
          <p:nvPr/>
        </p:nvPicPr>
        <p:blipFill rotWithShape="1">
          <a:blip r:embed="rId5">
            <a:alphaModFix/>
          </a:blip>
          <a:srcRect l="2180" r="2171"/>
          <a:stretch/>
        </p:blipFill>
        <p:spPr>
          <a:xfrm>
            <a:off x="4705200" y="2366435"/>
            <a:ext cx="4127099" cy="242035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Shape 142" descr="Screen Shot 2015-10-15 at 9.01.57 PM.png"/>
          <p:cNvPicPr preferRelativeResize="0"/>
          <p:nvPr/>
        </p:nvPicPr>
        <p:blipFill rotWithShape="1">
          <a:blip r:embed="rId3">
            <a:alphaModFix/>
          </a:blip>
          <a:srcRect l="30379" r="30379"/>
          <a:stretch/>
        </p:blipFill>
        <p:spPr>
          <a:xfrm>
            <a:off x="288100" y="411000"/>
            <a:ext cx="2035798" cy="1955424"/>
          </a:xfrm>
          <a:prstGeom prst="rect">
            <a:avLst/>
          </a:prstGeom>
          <a:noFill/>
          <a:ln>
            <a:noFill/>
          </a:ln>
        </p:spPr>
      </p:pic>
      <p:pic>
        <p:nvPicPr>
          <p:cNvPr id="143" name="Shape 143" descr="Screen Shot 2015-10-16 at 4.59.24 PM.png"/>
          <p:cNvPicPr preferRelativeResize="0"/>
          <p:nvPr/>
        </p:nvPicPr>
        <p:blipFill rotWithShape="1">
          <a:blip r:embed="rId4">
            <a:alphaModFix/>
          </a:blip>
          <a:srcRect l="9911" t="13981" r="24877" b="606"/>
          <a:stretch/>
        </p:blipFill>
        <p:spPr>
          <a:xfrm>
            <a:off x="2372525" y="411001"/>
            <a:ext cx="2035800" cy="1955424"/>
          </a:xfrm>
          <a:prstGeom prst="rect">
            <a:avLst/>
          </a:prstGeom>
          <a:noFill/>
          <a:ln>
            <a:noFill/>
          </a:ln>
        </p:spPr>
      </p:pic>
      <p:pic>
        <p:nvPicPr>
          <p:cNvPr id="144" name="Shape 144" descr="Screen Shot 2015-10-15 at 9.01.12 PM.png"/>
          <p:cNvPicPr preferRelativeResize="0"/>
          <p:nvPr/>
        </p:nvPicPr>
        <p:blipFill rotWithShape="1">
          <a:blip r:embed="rId5">
            <a:alphaModFix/>
          </a:blip>
          <a:srcRect l="2180" r="2171"/>
          <a:stretch/>
        </p:blipFill>
        <p:spPr>
          <a:xfrm>
            <a:off x="288100" y="2366435"/>
            <a:ext cx="4127099" cy="2420352"/>
          </a:xfrm>
          <a:prstGeom prst="rect">
            <a:avLst/>
          </a:prstGeom>
          <a:noFill/>
          <a:ln>
            <a:noFill/>
          </a:ln>
        </p:spPr>
      </p:pic>
      <p:sp>
        <p:nvSpPr>
          <p:cNvPr id="145" name="Shape 145"/>
          <p:cNvSpPr txBox="1">
            <a:spLocks noGrp="1"/>
          </p:cNvSpPr>
          <p:nvPr>
            <p:ph type="title" idx="4294967295"/>
          </p:nvPr>
        </p:nvSpPr>
        <p:spPr>
          <a:xfrm>
            <a:off x="4782775" y="328425"/>
            <a:ext cx="4084500" cy="910200"/>
          </a:xfrm>
          <a:prstGeom prst="rect">
            <a:avLst/>
          </a:prstGeom>
        </p:spPr>
        <p:txBody>
          <a:bodyPr lIns="91425" tIns="91425" rIns="91425" bIns="91425" anchor="t" anchorCtr="0">
            <a:noAutofit/>
          </a:bodyPr>
          <a:lstStyle/>
          <a:p>
            <a:pPr lvl="0" rtl="0">
              <a:spcBef>
                <a:spcPts val="0"/>
              </a:spcBef>
              <a:buNone/>
            </a:pPr>
            <a:r>
              <a:rPr lang="en" sz="1800"/>
              <a:t>Step Four:</a:t>
            </a:r>
            <a:r>
              <a:rPr lang="en" sz="2400"/>
              <a:t/>
            </a:r>
            <a:br>
              <a:rPr lang="en" sz="2400"/>
            </a:br>
            <a:r>
              <a:rPr lang="en" sz="3600"/>
              <a:t>Control </a:t>
            </a:r>
          </a:p>
        </p:txBody>
      </p:sp>
      <p:sp>
        <p:nvSpPr>
          <p:cNvPr id="146" name="Shape 146"/>
          <p:cNvSpPr txBox="1">
            <a:spLocks noGrp="1"/>
          </p:cNvSpPr>
          <p:nvPr>
            <p:ph type="body" idx="4294967295"/>
          </p:nvPr>
        </p:nvSpPr>
        <p:spPr>
          <a:xfrm>
            <a:off x="4782775" y="1238625"/>
            <a:ext cx="4084500" cy="3156300"/>
          </a:xfrm>
          <a:prstGeom prst="rect">
            <a:avLst/>
          </a:prstGeom>
        </p:spPr>
        <p:txBody>
          <a:bodyPr lIns="91425" tIns="91425" rIns="91425" bIns="91425" anchor="t" anchorCtr="0">
            <a:noAutofit/>
          </a:bodyPr>
          <a:lstStyle/>
          <a:p>
            <a:pPr lvl="0" rtl="0">
              <a:spcBef>
                <a:spcPts val="0"/>
              </a:spcBef>
              <a:spcAft>
                <a:spcPts val="1600"/>
              </a:spcAft>
              <a:buNone/>
            </a:pPr>
            <a:r>
              <a:rPr lang="en"/>
              <a:t>The services available on various devices can be accessed in this step:</a:t>
            </a:r>
          </a:p>
          <a:p>
            <a:pPr marL="457200" lvl="0" indent="-228600" rtl="0">
              <a:spcBef>
                <a:spcPts val="0"/>
              </a:spcBef>
              <a:spcAft>
                <a:spcPts val="1600"/>
              </a:spcAft>
              <a:buAutoNum type="arabicPeriod"/>
            </a:pPr>
            <a:r>
              <a:rPr lang="en" b="1"/>
              <a:t>Services </a:t>
            </a:r>
            <a:r>
              <a:rPr lang="en"/>
              <a:t>such as port forwarding, music and video streaming etc.</a:t>
            </a:r>
          </a:p>
          <a:p>
            <a:pPr marL="457200" lvl="0" indent="-228600" rtl="0">
              <a:spcBef>
                <a:spcPts val="0"/>
              </a:spcBef>
              <a:spcAft>
                <a:spcPts val="1600"/>
              </a:spcAft>
              <a:buAutoNum type="arabicPeriod"/>
            </a:pPr>
            <a:r>
              <a:rPr lang="en" b="1"/>
              <a:t>Requesting a service</a:t>
            </a:r>
            <a:r>
              <a:rPr lang="en"/>
              <a:t> can be done by </a:t>
            </a:r>
            <a:r>
              <a:rPr lang="en" b="1"/>
              <a:t>SOAP</a:t>
            </a:r>
            <a:r>
              <a:rPr lang="en"/>
              <a:t> with sending </a:t>
            </a:r>
            <a:r>
              <a:rPr lang="en" b="1"/>
              <a:t>correct parameters</a:t>
            </a:r>
            <a:r>
              <a:rPr lang="en"/>
              <a:t> as </a:t>
            </a:r>
            <a:r>
              <a:rPr lang="en" b="1"/>
              <a:t>RPC</a:t>
            </a:r>
            <a:r>
              <a:rPr lang="en"/>
              <a:t> mechanism with </a:t>
            </a:r>
            <a:r>
              <a:rPr lang="en" b="1"/>
              <a:t>XML</a:t>
            </a:r>
            <a:r>
              <a:rPr lang="en"/>
              <a:t>.</a:t>
            </a:r>
          </a:p>
          <a:p>
            <a:pPr marL="457200" lvl="0" indent="-228600" rtl="0">
              <a:spcBef>
                <a:spcPts val="0"/>
              </a:spcBef>
              <a:spcAft>
                <a:spcPts val="1600"/>
              </a:spcAft>
              <a:buAutoNum type="arabicPeriod"/>
            </a:pPr>
            <a:r>
              <a:rPr lang="en"/>
              <a:t>Req is sent to the control url in </a:t>
            </a:r>
            <a:r>
              <a:rPr lang="en" b="1"/>
              <a:t>&lt;service&gt;</a:t>
            </a:r>
            <a:r>
              <a:rPr lang="en"/>
              <a:t> tag of device profile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Shape 151"/>
          <p:cNvSpPr txBox="1">
            <a:spLocks noGrp="1"/>
          </p:cNvSpPr>
          <p:nvPr>
            <p:ph type="title" idx="4294967295"/>
          </p:nvPr>
        </p:nvSpPr>
        <p:spPr>
          <a:xfrm>
            <a:off x="311700" y="361925"/>
            <a:ext cx="4084500" cy="1005300"/>
          </a:xfrm>
          <a:prstGeom prst="rect">
            <a:avLst/>
          </a:prstGeom>
        </p:spPr>
        <p:txBody>
          <a:bodyPr lIns="91425" tIns="91425" rIns="91425" bIns="91425" anchor="t" anchorCtr="0">
            <a:noAutofit/>
          </a:bodyPr>
          <a:lstStyle/>
          <a:p>
            <a:pPr lvl="0" rtl="0">
              <a:spcBef>
                <a:spcPts val="0"/>
              </a:spcBef>
              <a:buNone/>
            </a:pPr>
            <a:r>
              <a:rPr lang="en" sz="1800"/>
              <a:t>Step Five:</a:t>
            </a:r>
            <a:r>
              <a:rPr lang="en" sz="2400"/>
              <a:t/>
            </a:r>
            <a:br>
              <a:rPr lang="en" sz="2400"/>
            </a:br>
            <a:r>
              <a:rPr lang="en" sz="3600"/>
              <a:t>Eventing</a:t>
            </a:r>
          </a:p>
        </p:txBody>
      </p:sp>
      <p:sp>
        <p:nvSpPr>
          <p:cNvPr id="152" name="Shape 152"/>
          <p:cNvSpPr txBox="1">
            <a:spLocks noGrp="1"/>
          </p:cNvSpPr>
          <p:nvPr>
            <p:ph type="body" idx="4294967295"/>
          </p:nvPr>
        </p:nvSpPr>
        <p:spPr>
          <a:xfrm>
            <a:off x="358900" y="1308750"/>
            <a:ext cx="4084500" cy="3156300"/>
          </a:xfrm>
          <a:prstGeom prst="rect">
            <a:avLst/>
          </a:prstGeom>
        </p:spPr>
        <p:txBody>
          <a:bodyPr lIns="91425" tIns="91425" rIns="91425" bIns="91425" anchor="t" anchorCtr="0">
            <a:noAutofit/>
          </a:bodyPr>
          <a:lstStyle/>
          <a:p>
            <a:pPr lvl="0" rtl="0">
              <a:spcBef>
                <a:spcPts val="0"/>
              </a:spcBef>
              <a:spcAft>
                <a:spcPts val="1600"/>
              </a:spcAft>
              <a:buNone/>
            </a:pPr>
            <a:r>
              <a:rPr lang="en"/>
              <a:t>The events such as playback aborted is notified to CP’s or subscribed devices for that event.</a:t>
            </a:r>
          </a:p>
          <a:p>
            <a:pPr marL="457200" lvl="0" indent="-228600" rtl="0">
              <a:spcBef>
                <a:spcPts val="0"/>
              </a:spcBef>
              <a:spcAft>
                <a:spcPts val="1600"/>
              </a:spcAft>
              <a:buAutoNum type="arabicPeriod"/>
            </a:pPr>
            <a:r>
              <a:rPr lang="en" b="1"/>
              <a:t>GENA </a:t>
            </a:r>
            <a:r>
              <a:rPr lang="en"/>
              <a:t>is handy for eventing job.</a:t>
            </a:r>
          </a:p>
          <a:p>
            <a:pPr marL="457200" lvl="0" indent="-228600" rtl="0">
              <a:spcBef>
                <a:spcPts val="0"/>
              </a:spcBef>
              <a:spcAft>
                <a:spcPts val="1600"/>
              </a:spcAft>
              <a:buAutoNum type="arabicPeriod"/>
            </a:pPr>
            <a:r>
              <a:rPr lang="en"/>
              <a:t>Concept of </a:t>
            </a:r>
            <a:r>
              <a:rPr lang="en" b="1"/>
              <a:t>state variables</a:t>
            </a:r>
          </a:p>
          <a:p>
            <a:pPr marL="457200" lvl="0" indent="-228600" rtl="0">
              <a:spcBef>
                <a:spcPts val="0"/>
              </a:spcBef>
              <a:spcAft>
                <a:spcPts val="1600"/>
              </a:spcAft>
              <a:buAutoNum type="arabicPeriod"/>
            </a:pPr>
            <a:r>
              <a:rPr lang="en"/>
              <a:t>These variables get changed upon </a:t>
            </a:r>
            <a:r>
              <a:rPr lang="en" b="1"/>
              <a:t>occurrence </a:t>
            </a:r>
            <a:r>
              <a:rPr lang="en"/>
              <a:t>of particular events and are </a:t>
            </a:r>
            <a:r>
              <a:rPr lang="en" b="1"/>
              <a:t>notified </a:t>
            </a:r>
            <a:r>
              <a:rPr lang="en"/>
              <a:t>to </a:t>
            </a:r>
            <a:r>
              <a:rPr lang="en" b="1"/>
              <a:t>subscribed</a:t>
            </a:r>
            <a:r>
              <a:rPr lang="en"/>
              <a:t> </a:t>
            </a:r>
            <a:r>
              <a:rPr lang="en" b="1"/>
              <a:t>devices</a:t>
            </a:r>
            <a:r>
              <a:rPr lang="en"/>
              <a:t> for that event.</a:t>
            </a:r>
          </a:p>
        </p:txBody>
      </p:sp>
      <p:pic>
        <p:nvPicPr>
          <p:cNvPr id="153" name="Shape 153" descr="Screen Shot 2015-10-15 at 9.01.57 PM.png"/>
          <p:cNvPicPr preferRelativeResize="0"/>
          <p:nvPr/>
        </p:nvPicPr>
        <p:blipFill rotWithShape="1">
          <a:blip r:embed="rId3">
            <a:alphaModFix/>
          </a:blip>
          <a:srcRect l="30379" r="30379"/>
          <a:stretch/>
        </p:blipFill>
        <p:spPr>
          <a:xfrm>
            <a:off x="4705150" y="361925"/>
            <a:ext cx="2035798" cy="1955424"/>
          </a:xfrm>
          <a:prstGeom prst="rect">
            <a:avLst/>
          </a:prstGeom>
          <a:noFill/>
          <a:ln>
            <a:noFill/>
          </a:ln>
        </p:spPr>
      </p:pic>
      <p:pic>
        <p:nvPicPr>
          <p:cNvPr id="154" name="Shape 154" descr="Screen Shot 2015-10-16 at 4.59.24 PM.png"/>
          <p:cNvPicPr preferRelativeResize="0"/>
          <p:nvPr/>
        </p:nvPicPr>
        <p:blipFill rotWithShape="1">
          <a:blip r:embed="rId4">
            <a:alphaModFix/>
          </a:blip>
          <a:srcRect l="9911" t="13981" r="24877" b="606"/>
          <a:stretch/>
        </p:blipFill>
        <p:spPr>
          <a:xfrm>
            <a:off x="6796425" y="361926"/>
            <a:ext cx="2035800" cy="1955424"/>
          </a:xfrm>
          <a:prstGeom prst="rect">
            <a:avLst/>
          </a:prstGeom>
          <a:noFill/>
          <a:ln>
            <a:noFill/>
          </a:ln>
        </p:spPr>
      </p:pic>
      <p:pic>
        <p:nvPicPr>
          <p:cNvPr id="155" name="Shape 155" descr="Screen Shot 2015-10-15 at 9.01.12 PM.png"/>
          <p:cNvPicPr preferRelativeResize="0"/>
          <p:nvPr/>
        </p:nvPicPr>
        <p:blipFill rotWithShape="1">
          <a:blip r:embed="rId5">
            <a:alphaModFix/>
          </a:blip>
          <a:srcRect l="2180" r="2171"/>
          <a:stretch/>
        </p:blipFill>
        <p:spPr>
          <a:xfrm>
            <a:off x="4705200" y="2366435"/>
            <a:ext cx="4127099" cy="242035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Shape 160"/>
          <p:cNvSpPr txBox="1">
            <a:spLocks noGrp="1"/>
          </p:cNvSpPr>
          <p:nvPr>
            <p:ph type="title"/>
          </p:nvPr>
        </p:nvSpPr>
        <p:spPr>
          <a:xfrm>
            <a:off x="490250" y="526350"/>
            <a:ext cx="5797500" cy="4090800"/>
          </a:xfrm>
          <a:prstGeom prst="rect">
            <a:avLst/>
          </a:prstGeom>
        </p:spPr>
        <p:txBody>
          <a:bodyPr lIns="91425" tIns="91425" rIns="91425" bIns="91425" anchor="ctr" anchorCtr="0">
            <a:noAutofit/>
          </a:bodyPr>
          <a:lstStyle/>
          <a:p>
            <a:pPr lvl="0">
              <a:spcBef>
                <a:spcPts val="0"/>
              </a:spcBef>
              <a:buNone/>
            </a:pPr>
            <a:r>
              <a:rPr lang="en"/>
              <a:t>Advantages </a:t>
            </a:r>
          </a:p>
          <a:p>
            <a:pPr lvl="0" rtl="0">
              <a:spcBef>
                <a:spcPts val="0"/>
              </a:spcBef>
              <a:buNone/>
            </a:pPr>
            <a:r>
              <a:rPr lang="en"/>
              <a:t>Great features of UPNP</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Shape 165"/>
          <p:cNvSpPr txBox="1">
            <a:spLocks noGrp="1"/>
          </p:cNvSpPr>
          <p:nvPr>
            <p:ph type="body" idx="1"/>
          </p:nvPr>
        </p:nvSpPr>
        <p:spPr>
          <a:xfrm>
            <a:off x="170186" y="-182218"/>
            <a:ext cx="8520600" cy="4250400"/>
          </a:xfrm>
          <a:prstGeom prst="rect">
            <a:avLst/>
          </a:prstGeom>
        </p:spPr>
        <p:txBody>
          <a:bodyPr lIns="91425" tIns="91425" rIns="91425" bIns="91425" anchor="t" anchorCtr="0">
            <a:noAutofit/>
          </a:bodyPr>
          <a:lstStyle/>
          <a:p>
            <a:pPr marL="457200" lvl="0" indent="-381000" rtl="0">
              <a:spcBef>
                <a:spcPts val="0"/>
              </a:spcBef>
              <a:buSzPct val="100000"/>
            </a:pPr>
            <a:r>
              <a:rPr lang="en" sz="2400"/>
              <a:t>Platform Independent (Interpolable)</a:t>
            </a:r>
          </a:p>
          <a:p>
            <a:pPr marL="457200" lvl="0" indent="-381000" rtl="0">
              <a:spcBef>
                <a:spcPts val="0"/>
              </a:spcBef>
              <a:buSzPct val="100000"/>
            </a:pPr>
            <a:r>
              <a:rPr lang="en" sz="2400"/>
              <a:t>Simplicity as TCP/IP suite used as a backend</a:t>
            </a:r>
          </a:p>
          <a:p>
            <a:pPr marL="457200" lvl="0" indent="-381000" rtl="0">
              <a:spcBef>
                <a:spcPts val="0"/>
              </a:spcBef>
              <a:buSzPct val="100000"/>
            </a:pPr>
            <a:r>
              <a:rPr lang="en" sz="2400"/>
              <a:t>No usage overhead i.e User is free from technicality and overall complexity known as “Autoconfig” or “Zeroconf”</a:t>
            </a:r>
          </a:p>
          <a:p>
            <a:pPr marL="457200" lvl="0" indent="-381000" rtl="0">
              <a:spcBef>
                <a:spcPts val="0"/>
              </a:spcBef>
              <a:buSzPct val="100000"/>
            </a:pPr>
            <a:r>
              <a:rPr lang="en" sz="2400"/>
              <a:t>Home Automation is possible due to services available such as Coffee machine makes coffee and when it is ready user is notified by Eventing capability of UPNP </a:t>
            </a:r>
          </a:p>
          <a:p>
            <a:pPr marL="457200" lvl="0" indent="-381000" rtl="0">
              <a:spcBef>
                <a:spcPts val="0"/>
              </a:spcBef>
              <a:buSzPct val="100000"/>
            </a:pPr>
            <a:r>
              <a:rPr lang="en" sz="2400"/>
              <a:t>Large developer community ex. OCF and UPNP forum </a:t>
            </a:r>
          </a:p>
          <a:p>
            <a:pPr marL="457200" lvl="0" indent="-381000" rtl="0">
              <a:spcBef>
                <a:spcPts val="0"/>
              </a:spcBef>
              <a:buSzPct val="100000"/>
            </a:pPr>
            <a:r>
              <a:rPr lang="en" sz="2400"/>
              <a:t>Evolving nature i.e. UPNP+ is developing for efficient sensor systems that will save power.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06666"/>
        </a:solidFill>
        <a:effectLst/>
      </p:bgPr>
    </p:bg>
    <p:spTree>
      <p:nvGrpSpPr>
        <p:cNvPr id="1" name="Shape 169"/>
        <p:cNvGrpSpPr/>
        <p:nvPr/>
      </p:nvGrpSpPr>
      <p:grpSpPr>
        <a:xfrm>
          <a:off x="0" y="0"/>
          <a:ext cx="0" cy="0"/>
          <a:chOff x="0" y="0"/>
          <a:chExt cx="0" cy="0"/>
        </a:xfrm>
      </p:grpSpPr>
      <p:sp>
        <p:nvSpPr>
          <p:cNvPr id="170" name="Shape 170"/>
          <p:cNvSpPr txBox="1">
            <a:spLocks noGrp="1"/>
          </p:cNvSpPr>
          <p:nvPr>
            <p:ph type="title"/>
          </p:nvPr>
        </p:nvSpPr>
        <p:spPr>
          <a:xfrm>
            <a:off x="490250" y="526350"/>
            <a:ext cx="5797500" cy="4090800"/>
          </a:xfrm>
          <a:prstGeom prst="rect">
            <a:avLst/>
          </a:prstGeom>
        </p:spPr>
        <p:txBody>
          <a:bodyPr lIns="91425" tIns="91425" rIns="91425" bIns="91425" anchor="ctr" anchorCtr="0">
            <a:noAutofit/>
          </a:bodyPr>
          <a:lstStyle/>
          <a:p>
            <a:pPr lvl="0">
              <a:spcBef>
                <a:spcPts val="0"/>
              </a:spcBef>
              <a:buNone/>
            </a:pPr>
            <a:r>
              <a:rPr lang="en"/>
              <a:t>Disadvantages </a:t>
            </a:r>
          </a:p>
          <a:p>
            <a:pPr lvl="0">
              <a:spcBef>
                <a:spcPts val="0"/>
              </a:spcBef>
              <a:buNone/>
            </a:pPr>
            <a:r>
              <a:rPr lang="en"/>
              <a:t>Ok!! great features </a:t>
            </a:r>
          </a:p>
          <a:p>
            <a:pPr lvl="0" rtl="0">
              <a:spcBef>
                <a:spcPts val="0"/>
              </a:spcBef>
              <a:buNone/>
            </a:pPr>
            <a:r>
              <a:rPr lang="en"/>
              <a:t>But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body" idx="1"/>
          </p:nvPr>
        </p:nvSpPr>
        <p:spPr>
          <a:xfrm>
            <a:off x="311700" y="247725"/>
            <a:ext cx="8520600" cy="4332900"/>
          </a:xfrm>
          <a:prstGeom prst="rect">
            <a:avLst/>
          </a:prstGeom>
        </p:spPr>
        <p:txBody>
          <a:bodyPr lIns="91425" tIns="91425" rIns="91425" bIns="91425" anchor="t" anchorCtr="0">
            <a:noAutofit/>
          </a:bodyPr>
          <a:lstStyle/>
          <a:p>
            <a:pPr marL="457200" lvl="0" indent="-381000" rtl="0">
              <a:spcBef>
                <a:spcPts val="0"/>
              </a:spcBef>
              <a:buSzPct val="100000"/>
            </a:pPr>
            <a:r>
              <a:rPr lang="en" sz="2400"/>
              <a:t>Power inefficiency (Solution UPNP+)</a:t>
            </a:r>
          </a:p>
          <a:p>
            <a:pPr marL="457200" lvl="0" indent="-381000" rtl="0">
              <a:spcBef>
                <a:spcPts val="0"/>
              </a:spcBef>
              <a:buSzPct val="100000"/>
            </a:pPr>
            <a:r>
              <a:rPr lang="en" sz="2400"/>
              <a:t>Security : It is major drawback of UPNP and many developers and researchers are trying to make UPNP more secure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3600"/>
              <a:t>A Case Study (Application)</a:t>
            </a:r>
          </a:p>
        </p:txBody>
      </p:sp>
      <p:sp>
        <p:nvSpPr>
          <p:cNvPr id="181" name="Shape 181"/>
          <p:cNvSpPr txBox="1">
            <a:spLocks noGrp="1"/>
          </p:cNvSpPr>
          <p:nvPr>
            <p:ph type="body" idx="1"/>
          </p:nvPr>
        </p:nvSpPr>
        <p:spPr>
          <a:xfrm>
            <a:off x="311700" y="1396375"/>
            <a:ext cx="8520600" cy="3172500"/>
          </a:xfrm>
          <a:prstGeom prst="rect">
            <a:avLst/>
          </a:prstGeom>
        </p:spPr>
        <p:txBody>
          <a:bodyPr lIns="91425" tIns="91425" rIns="91425" bIns="91425" anchor="t" anchorCtr="0">
            <a:noAutofit/>
          </a:bodyPr>
          <a:lstStyle/>
          <a:p>
            <a:pPr lvl="0">
              <a:spcBef>
                <a:spcPts val="0"/>
              </a:spcBef>
              <a:buNone/>
            </a:pPr>
            <a:r>
              <a:rPr lang="en" sz="2400" b="1"/>
              <a:t>The Master Switch:</a:t>
            </a:r>
          </a:p>
          <a:p>
            <a:pPr lvl="0" rtl="0">
              <a:spcBef>
                <a:spcPts val="0"/>
              </a:spcBef>
              <a:buNone/>
            </a:pPr>
            <a:r>
              <a:rPr lang="en" sz="2400"/>
              <a:t>Mr. Alan arrive at home tired of all day’s work. Most of us will turn on the light, put some breakfast in the oven and so on. But with the help of UPNP Mr. Alan has a master switch that can automate these things. The Switch is simply a UPNP service defined by a state variable and when the variable changes, preset scripts will run on a pc device...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268157" y="123300"/>
            <a:ext cx="8520600" cy="572700"/>
          </a:xfrm>
          <a:prstGeom prst="rect">
            <a:avLst/>
          </a:prstGeom>
        </p:spPr>
        <p:txBody>
          <a:bodyPr lIns="91425" tIns="91425" rIns="91425" bIns="91425" anchor="t" anchorCtr="0">
            <a:noAutofit/>
          </a:bodyPr>
          <a:lstStyle/>
          <a:p>
            <a:pPr lvl="0">
              <a:spcBef>
                <a:spcPts val="0"/>
              </a:spcBef>
              <a:buNone/>
            </a:pPr>
            <a:r>
              <a:rPr lang="en" sz="3600"/>
              <a:t>Introduction </a:t>
            </a:r>
          </a:p>
        </p:txBody>
      </p:sp>
      <p:sp>
        <p:nvSpPr>
          <p:cNvPr id="68" name="Shape 68"/>
          <p:cNvSpPr txBox="1">
            <a:spLocks noGrp="1"/>
          </p:cNvSpPr>
          <p:nvPr>
            <p:ph type="body" idx="1"/>
          </p:nvPr>
        </p:nvSpPr>
        <p:spPr>
          <a:xfrm>
            <a:off x="559450" y="696000"/>
            <a:ext cx="8520600" cy="3751500"/>
          </a:xfrm>
          <a:prstGeom prst="rect">
            <a:avLst/>
          </a:prstGeom>
        </p:spPr>
        <p:txBody>
          <a:bodyPr lIns="91425" tIns="91425" rIns="91425" bIns="91425" anchor="t" anchorCtr="0">
            <a:noAutofit/>
          </a:bodyPr>
          <a:lstStyle/>
          <a:p>
            <a:pPr marL="457200" lvl="0" indent="-381000" rtl="0">
              <a:spcBef>
                <a:spcPts val="0"/>
              </a:spcBef>
              <a:buSzPct val="100000"/>
              <a:buChar char="●"/>
            </a:pPr>
            <a:r>
              <a:rPr lang="en" sz="2400" dirty="0" smtClean="0"/>
              <a:t>Architecture developed by </a:t>
            </a:r>
            <a:r>
              <a:rPr lang="en" sz="2400" b="1" dirty="0" smtClean="0"/>
              <a:t>Microsoft </a:t>
            </a:r>
          </a:p>
          <a:p>
            <a:pPr marL="457200" lvl="0" indent="-381000" rtl="0">
              <a:spcBef>
                <a:spcPts val="0"/>
              </a:spcBef>
              <a:buSzPct val="100000"/>
              <a:buChar char="●"/>
            </a:pPr>
            <a:r>
              <a:rPr lang="en" sz="2400" dirty="0" smtClean="0"/>
              <a:t>It was created to integrate computers connected to the network for sharing purpose</a:t>
            </a:r>
            <a:r>
              <a:rPr lang="en" sz="2400" b="1" dirty="0" smtClean="0"/>
              <a:t> </a:t>
            </a:r>
          </a:p>
          <a:p>
            <a:pPr marL="457200" lvl="0" indent="-381000" rtl="0">
              <a:spcBef>
                <a:spcPts val="0"/>
              </a:spcBef>
              <a:buSzPct val="100000"/>
              <a:buChar char="●"/>
            </a:pPr>
            <a:r>
              <a:rPr lang="en" sz="2400" dirty="0" smtClean="0"/>
              <a:t>Now used to integrate all sorts of devices such as</a:t>
            </a:r>
            <a:r>
              <a:rPr lang="en" sz="2400" u="sng" dirty="0" smtClean="0"/>
              <a:t> Smart televisions, refrigerators, IGD (Internet gateway devices), Smartphones, printers</a:t>
            </a:r>
            <a:r>
              <a:rPr lang="en" sz="2400" dirty="0" smtClean="0"/>
              <a:t>.</a:t>
            </a:r>
          </a:p>
          <a:p>
            <a:pPr marL="457200" lvl="0" indent="-381000">
              <a:spcBef>
                <a:spcPts val="0"/>
              </a:spcBef>
              <a:buSzPct val="100000"/>
              <a:buChar char="●"/>
            </a:pPr>
            <a:r>
              <a:rPr lang="en" sz="2400" dirty="0" smtClean="0"/>
              <a:t>These devices can talk to each other all </a:t>
            </a:r>
            <a:r>
              <a:rPr lang="en" sz="2400" b="1" dirty="0" smtClean="0"/>
              <a:t>automatically</a:t>
            </a:r>
            <a:r>
              <a:rPr lang="en" sz="2400" dirty="0" smtClean="0"/>
              <a:t> as we will discuss shortly</a:t>
            </a:r>
          </a:p>
          <a:p>
            <a:pPr lvl="0">
              <a:spcBef>
                <a:spcPts val="0"/>
              </a:spcBef>
              <a:buNone/>
            </a:pPr>
            <a:endParaRPr sz="2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sz="3600"/>
              <a:t>A Case Study (Application)</a:t>
            </a:r>
          </a:p>
        </p:txBody>
      </p:sp>
      <p:sp>
        <p:nvSpPr>
          <p:cNvPr id="187" name="Shape 187"/>
          <p:cNvSpPr txBox="1">
            <a:spLocks noGrp="1"/>
          </p:cNvSpPr>
          <p:nvPr>
            <p:ph type="body" idx="1"/>
          </p:nvPr>
        </p:nvSpPr>
        <p:spPr>
          <a:xfrm>
            <a:off x="311700" y="1396375"/>
            <a:ext cx="8520600" cy="3172500"/>
          </a:xfrm>
          <a:prstGeom prst="rect">
            <a:avLst/>
          </a:prstGeom>
        </p:spPr>
        <p:txBody>
          <a:bodyPr lIns="91425" tIns="91425" rIns="91425" bIns="91425" anchor="t" anchorCtr="0">
            <a:noAutofit/>
          </a:bodyPr>
          <a:lstStyle/>
          <a:p>
            <a:pPr lvl="0" rtl="0">
              <a:spcBef>
                <a:spcPts val="0"/>
              </a:spcBef>
              <a:buNone/>
            </a:pPr>
            <a:r>
              <a:rPr lang="en" sz="2400"/>
              <a:t>Now the Script will request the refrigerator to fill a cold glass of water, a smart tv will turn on and will play a favourite music, HVAC system will be turned on to maintain the home environment and so on all easily possible due to UPNP.</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Shape 192"/>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rtl="0">
              <a:spcBef>
                <a:spcPts val="0"/>
              </a:spcBef>
              <a:buNone/>
            </a:pPr>
            <a:r>
              <a:rPr lang="en" sz="3600"/>
              <a:t>Conclusion</a:t>
            </a:r>
          </a:p>
        </p:txBody>
      </p:sp>
      <p:sp>
        <p:nvSpPr>
          <p:cNvPr id="193" name="Shape 193"/>
          <p:cNvSpPr txBox="1">
            <a:spLocks noGrp="1"/>
          </p:cNvSpPr>
          <p:nvPr>
            <p:ph type="body" idx="1"/>
          </p:nvPr>
        </p:nvSpPr>
        <p:spPr>
          <a:xfrm>
            <a:off x="311700" y="1396375"/>
            <a:ext cx="8520599" cy="3172500"/>
          </a:xfrm>
          <a:prstGeom prst="rect">
            <a:avLst/>
          </a:prstGeom>
        </p:spPr>
        <p:txBody>
          <a:bodyPr lIns="91425" tIns="91425" rIns="91425" bIns="91425" anchor="t" anchorCtr="0">
            <a:noAutofit/>
          </a:bodyPr>
          <a:lstStyle/>
          <a:p>
            <a:pPr lvl="0">
              <a:spcBef>
                <a:spcPts val="0"/>
              </a:spcBef>
              <a:buNone/>
            </a:pPr>
            <a:r>
              <a:rPr lang="en" sz="2400"/>
              <a:t>UPNP has some great features that will make it one day a industry standard for home automation, But security is major setback to this architecture that will hinder its usage.</a:t>
            </a:r>
          </a:p>
          <a:p>
            <a:pPr lvl="0" rtl="0">
              <a:spcBef>
                <a:spcPts val="0"/>
              </a:spcBef>
              <a:buNone/>
            </a:pPr>
            <a:r>
              <a:rPr lang="en" sz="2400"/>
              <a:t>UPNP has a wide scope of applications, research areas and a large supporting community for its future development and I intend to contribute for evolution of this amazing protocol.</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xfrm>
            <a:off x="311700" y="374250"/>
            <a:ext cx="8520600" cy="572700"/>
          </a:xfrm>
          <a:prstGeom prst="rect">
            <a:avLst/>
          </a:prstGeom>
        </p:spPr>
        <p:txBody>
          <a:bodyPr lIns="91425" tIns="91425" rIns="91425" bIns="91425" anchor="t" anchorCtr="0">
            <a:noAutofit/>
          </a:bodyPr>
          <a:lstStyle/>
          <a:p>
            <a:pPr lvl="0">
              <a:spcBef>
                <a:spcPts val="0"/>
              </a:spcBef>
              <a:buNone/>
            </a:pPr>
            <a:r>
              <a:rPr lang="en"/>
              <a:t>References</a:t>
            </a:r>
          </a:p>
        </p:txBody>
      </p:sp>
      <p:sp>
        <p:nvSpPr>
          <p:cNvPr id="199" name="Shape 199"/>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[1] Shizhe Tan,Jing Zhang,Fajiang Sun,Department of Electronic Engineering,Ocean UniversityofChina“AnApproachtosupporttheInteroperabilityofIntelligentGrouping and Resource Sharing (IGRS) and Universal Plug and Play(UPnP) in Home Network Environment” IEEE 2015</a:t>
            </a:r>
          </a:p>
          <a:p>
            <a:pPr lvl="0">
              <a:spcBef>
                <a:spcPts val="0"/>
              </a:spcBef>
              <a:buNone/>
            </a:pPr>
            <a:r>
              <a:rPr lang="en"/>
              <a:t>[2] Guilherme Mussi Toschi,Leonardo Barreto Campos,Carlos Eduardo Cugnasca,University of Sao Paulo “An UPnP Architecture for Interoperability in Home Area Network” IEEE 2016</a:t>
            </a:r>
          </a:p>
          <a:p>
            <a:pPr lvl="0">
              <a:spcBef>
                <a:spcPts val="0"/>
              </a:spcBef>
              <a:buNone/>
            </a:pPr>
            <a:r>
              <a:rPr lang="en"/>
              <a:t>[3] Seong-Joong Kim,Appliance Recognition Unit for Home Energy Management System With UPnP Network,IEEE 2016</a:t>
            </a:r>
          </a:p>
          <a:p>
            <a:pPr lvl="0">
              <a:spcBef>
                <a:spcPts val="0"/>
              </a:spcBef>
              <a:buNone/>
            </a:pPr>
            <a:endParaRPr/>
          </a:p>
          <a:p>
            <a:pPr lvl="0">
              <a:spcBef>
                <a:spcPts val="0"/>
              </a:spcBef>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Shape 204"/>
          <p:cNvSpPr txBox="1">
            <a:spLocks noGrp="1"/>
          </p:cNvSpPr>
          <p:nvPr>
            <p:ph type="title" idx="4294967295"/>
          </p:nvPr>
        </p:nvSpPr>
        <p:spPr>
          <a:xfrm>
            <a:off x="311700" y="709050"/>
            <a:ext cx="3890100" cy="3725399"/>
          </a:xfrm>
          <a:prstGeom prst="rect">
            <a:avLst/>
          </a:prstGeom>
        </p:spPr>
        <p:txBody>
          <a:bodyPr lIns="91425" tIns="91425" rIns="91425" bIns="91425" anchor="ctr" anchorCtr="0">
            <a:noAutofit/>
          </a:bodyPr>
          <a:lstStyle/>
          <a:p>
            <a:pPr lvl="0" rtl="0">
              <a:lnSpc>
                <a:spcPct val="115000"/>
              </a:lnSpc>
              <a:spcBef>
                <a:spcPts val="0"/>
              </a:spcBef>
              <a:spcAft>
                <a:spcPts val="1600"/>
              </a:spcAft>
              <a:buNone/>
            </a:pPr>
            <a:r>
              <a:rPr lang="en" sz="3200"/>
              <a:t>Thank You!!</a:t>
            </a:r>
          </a:p>
        </p:txBody>
      </p:sp>
      <p:pic>
        <p:nvPicPr>
          <p:cNvPr id="205" name="Shape 205"/>
          <p:cNvPicPr preferRelativeResize="0"/>
          <p:nvPr/>
        </p:nvPicPr>
        <p:blipFill rotWithShape="1">
          <a:blip r:embed="rId3">
            <a:alphaModFix/>
          </a:blip>
          <a:srcRect r="37826"/>
          <a:stretch/>
        </p:blipFill>
        <p:spPr>
          <a:xfrm>
            <a:off x="4548455" y="0"/>
            <a:ext cx="4595549"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Alternate Technologies</a:t>
            </a:r>
          </a:p>
        </p:txBody>
      </p:sp>
      <p:sp>
        <p:nvSpPr>
          <p:cNvPr id="74" name="Shape 74"/>
          <p:cNvSpPr txBox="1">
            <a:spLocks noGrp="1"/>
          </p:cNvSpPr>
          <p:nvPr>
            <p:ph type="body" idx="1"/>
          </p:nvPr>
        </p:nvSpPr>
        <p:spPr>
          <a:xfrm>
            <a:off x="311700" y="1140675"/>
            <a:ext cx="8520600" cy="3416400"/>
          </a:xfrm>
          <a:prstGeom prst="rect">
            <a:avLst/>
          </a:prstGeom>
        </p:spPr>
        <p:txBody>
          <a:bodyPr lIns="91425" tIns="91425" rIns="91425" bIns="91425" anchor="t" anchorCtr="0">
            <a:noAutofit/>
          </a:bodyPr>
          <a:lstStyle/>
          <a:p>
            <a:pPr marL="457200" lvl="0" indent="-228600" rtl="0">
              <a:spcBef>
                <a:spcPts val="0"/>
              </a:spcBef>
            </a:pPr>
            <a:r>
              <a:rPr lang="en" sz="1900" b="1"/>
              <a:t>Internet Of Things</a:t>
            </a:r>
            <a:r>
              <a:rPr lang="en"/>
              <a:t> : It is great achievement for industry level automation methods </a:t>
            </a:r>
          </a:p>
          <a:p>
            <a:pPr marL="457200" lvl="0" indent="-228600" rtl="0">
              <a:spcBef>
                <a:spcPts val="0"/>
              </a:spcBef>
            </a:pPr>
            <a:r>
              <a:rPr lang="en" sz="1900" b="1"/>
              <a:t>Miracast (Chromecast)</a:t>
            </a:r>
            <a:r>
              <a:rPr lang="en"/>
              <a:t> : Supports easy </a:t>
            </a:r>
            <a:r>
              <a:rPr lang="en" b="1"/>
              <a:t>mirroring functionality</a:t>
            </a:r>
            <a:r>
              <a:rPr lang="en"/>
              <a:t> with wireless communication support</a:t>
            </a:r>
          </a:p>
          <a:p>
            <a:pPr marL="457200" lvl="0" indent="-228600" rtl="0">
              <a:spcBef>
                <a:spcPts val="0"/>
              </a:spcBef>
            </a:pPr>
            <a:r>
              <a:rPr lang="en" sz="1900" b="1"/>
              <a:t>RFID</a:t>
            </a:r>
            <a:r>
              <a:rPr lang="en"/>
              <a:t> : It has two components </a:t>
            </a:r>
            <a:r>
              <a:rPr lang="en" b="1"/>
              <a:t>receiver and transmitter</a:t>
            </a:r>
            <a:r>
              <a:rPr lang="en"/>
              <a:t> with an active or passive tag</a:t>
            </a:r>
          </a:p>
          <a:p>
            <a:pPr marL="457200" lvl="0" indent="-228600" rtl="0">
              <a:spcBef>
                <a:spcPts val="0"/>
              </a:spcBef>
            </a:pPr>
            <a:r>
              <a:rPr lang="en" sz="1900" b="1"/>
              <a:t>NAS (Network Attached Server)</a:t>
            </a:r>
            <a:r>
              <a:rPr lang="en"/>
              <a:t> : A local server that stores all kind of files to share among different network devices</a:t>
            </a:r>
          </a:p>
          <a:p>
            <a:pPr marL="457200" lvl="0" indent="-228600">
              <a:spcBef>
                <a:spcPts val="0"/>
              </a:spcBef>
            </a:pPr>
            <a:r>
              <a:rPr lang="en" sz="1900" b="1"/>
              <a:t>Cloud</a:t>
            </a:r>
            <a:r>
              <a:rPr lang="en"/>
              <a:t> : Three types of service </a:t>
            </a:r>
            <a:r>
              <a:rPr lang="en" b="1"/>
              <a:t>SAAS, PAAS, IAAS</a:t>
            </a: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a:p>
            <a:pPr lvl="0">
              <a:spcBef>
                <a:spcPts val="0"/>
              </a:spcBef>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Alternate Technologies</a:t>
            </a:r>
          </a:p>
        </p:txBody>
      </p:sp>
      <p:sp>
        <p:nvSpPr>
          <p:cNvPr id="80" name="Shape 80"/>
          <p:cNvSpPr txBox="1">
            <a:spLocks noGrp="1"/>
          </p:cNvSpPr>
          <p:nvPr>
            <p:ph type="body" idx="1"/>
          </p:nvPr>
        </p:nvSpPr>
        <p:spPr>
          <a:xfrm>
            <a:off x="311700" y="1140675"/>
            <a:ext cx="8520600" cy="3416400"/>
          </a:xfrm>
          <a:prstGeom prst="rect">
            <a:avLst/>
          </a:prstGeom>
        </p:spPr>
        <p:txBody>
          <a:bodyPr lIns="91425" tIns="91425" rIns="91425" bIns="91425" anchor="t" anchorCtr="0">
            <a:noAutofit/>
          </a:bodyPr>
          <a:lstStyle/>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p:txBody>
      </p:sp>
      <p:pic>
        <p:nvPicPr>
          <p:cNvPr id="81" name="Shape 81" descr="table_lit_survey.PNG"/>
          <p:cNvPicPr preferRelativeResize="0"/>
          <p:nvPr/>
        </p:nvPicPr>
        <p:blipFill>
          <a:blip r:embed="rId3">
            <a:alphaModFix/>
          </a:blip>
          <a:stretch>
            <a:fillRect/>
          </a:stretch>
        </p:blipFill>
        <p:spPr>
          <a:xfrm>
            <a:off x="460075" y="1017725"/>
            <a:ext cx="7838299" cy="3768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253725" y="2206024"/>
            <a:ext cx="4045200" cy="1250400"/>
          </a:xfrm>
          <a:prstGeom prst="rect">
            <a:avLst/>
          </a:prstGeom>
        </p:spPr>
        <p:txBody>
          <a:bodyPr lIns="91425" tIns="91425" rIns="91425" bIns="91425" anchor="b" anchorCtr="0">
            <a:noAutofit/>
          </a:bodyPr>
          <a:lstStyle/>
          <a:p>
            <a:pPr lvl="0">
              <a:spcBef>
                <a:spcPts val="0"/>
              </a:spcBef>
              <a:buNone/>
            </a:pPr>
            <a:r>
              <a:rPr lang="en"/>
              <a:t>“Interpolability” and “Configurability”</a:t>
            </a:r>
          </a:p>
        </p:txBody>
      </p:sp>
      <p:sp>
        <p:nvSpPr>
          <p:cNvPr id="87" name="Shape 87"/>
          <p:cNvSpPr txBox="1">
            <a:spLocks noGrp="1"/>
          </p:cNvSpPr>
          <p:nvPr>
            <p:ph type="body" idx="2"/>
          </p:nvPr>
        </p:nvSpPr>
        <p:spPr>
          <a:xfrm>
            <a:off x="4880500" y="377500"/>
            <a:ext cx="3837000" cy="4424100"/>
          </a:xfrm>
          <a:prstGeom prst="rect">
            <a:avLst/>
          </a:prstGeom>
        </p:spPr>
        <p:txBody>
          <a:bodyPr lIns="91425" tIns="91425" rIns="91425" bIns="91425" anchor="ctr" anchorCtr="0">
            <a:noAutofit/>
          </a:bodyPr>
          <a:lstStyle/>
          <a:p>
            <a:pPr lvl="0">
              <a:spcBef>
                <a:spcPts val="0"/>
              </a:spcBef>
              <a:buNone/>
            </a:pPr>
            <a:r>
              <a:rPr lang="en" sz="2400"/>
              <a:t>UPNP supports Interpolability</a:t>
            </a:r>
          </a:p>
          <a:p>
            <a:pPr lvl="0">
              <a:spcBef>
                <a:spcPts val="0"/>
              </a:spcBef>
              <a:buNone/>
            </a:pPr>
            <a:r>
              <a:rPr lang="en" sz="2400"/>
              <a:t>And it is “ZeroConf”</a:t>
            </a:r>
          </a:p>
          <a:p>
            <a:pPr lvl="0">
              <a:spcBef>
                <a:spcPts val="0"/>
              </a:spcBef>
              <a:buNone/>
            </a:pPr>
            <a:r>
              <a:rPr lang="en" sz="2400"/>
              <a:t>Architecture.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490250" y="526350"/>
            <a:ext cx="5797500" cy="4090800"/>
          </a:xfrm>
          <a:prstGeom prst="rect">
            <a:avLst/>
          </a:prstGeom>
        </p:spPr>
        <p:txBody>
          <a:bodyPr lIns="91425" tIns="91425" rIns="91425" bIns="91425" anchor="ctr" anchorCtr="0">
            <a:noAutofit/>
          </a:bodyPr>
          <a:lstStyle/>
          <a:p>
            <a:pPr lvl="0" rtl="0">
              <a:spcBef>
                <a:spcPts val="0"/>
              </a:spcBef>
              <a:buNone/>
            </a:pPr>
            <a:r>
              <a:rPr lang="en" sz="4400" b="1"/>
              <a:t>The Main Question</a:t>
            </a:r>
          </a:p>
          <a:p>
            <a:pPr lvl="0" rtl="0">
              <a:spcBef>
                <a:spcPts val="0"/>
              </a:spcBef>
              <a:buNone/>
            </a:pPr>
            <a:r>
              <a:rPr lang="en" sz="4400"/>
              <a:t>How does it work then?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311700" y="138300"/>
            <a:ext cx="8520600" cy="572700"/>
          </a:xfrm>
          <a:prstGeom prst="rect">
            <a:avLst/>
          </a:prstGeom>
        </p:spPr>
        <p:txBody>
          <a:bodyPr lIns="91425" tIns="91425" rIns="91425" bIns="91425" anchor="t" anchorCtr="0">
            <a:noAutofit/>
          </a:bodyPr>
          <a:lstStyle/>
          <a:p>
            <a:pPr lvl="0" rtl="0">
              <a:spcBef>
                <a:spcPts val="0"/>
              </a:spcBef>
              <a:buNone/>
            </a:pPr>
            <a:r>
              <a:rPr lang="en" sz="3600"/>
              <a:t>UPNP Architecture</a:t>
            </a:r>
          </a:p>
        </p:txBody>
      </p:sp>
      <p:pic>
        <p:nvPicPr>
          <p:cNvPr id="98" name="Shape 98" descr="UPnP_Protocol_Stack.jpg"/>
          <p:cNvPicPr preferRelativeResize="0"/>
          <p:nvPr/>
        </p:nvPicPr>
        <p:blipFill>
          <a:blip r:embed="rId3">
            <a:alphaModFix/>
          </a:blip>
          <a:stretch>
            <a:fillRect/>
          </a:stretch>
        </p:blipFill>
        <p:spPr>
          <a:xfrm>
            <a:off x="643600" y="872974"/>
            <a:ext cx="7856824" cy="3869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UPNP Overview</a:t>
            </a:r>
          </a:p>
        </p:txBody>
      </p:sp>
      <p:sp>
        <p:nvSpPr>
          <p:cNvPr id="104" name="Shape 104"/>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pPr>
            <a:r>
              <a:rPr lang="en" b="1"/>
              <a:t>UPNP</a:t>
            </a:r>
            <a:r>
              <a:rPr lang="en"/>
              <a:t> is a simple protocol as it uses </a:t>
            </a:r>
            <a:r>
              <a:rPr lang="en" b="1"/>
              <a:t>TCP/IP suite</a:t>
            </a:r>
            <a:r>
              <a:rPr lang="en"/>
              <a:t> as its underlying layer as shown in previous dig.</a:t>
            </a:r>
          </a:p>
          <a:p>
            <a:pPr marL="457200" lvl="0" indent="-228600" rtl="0">
              <a:spcBef>
                <a:spcPts val="0"/>
              </a:spcBef>
            </a:pPr>
            <a:r>
              <a:rPr lang="en"/>
              <a:t>Due to this fact, It makes UPNP a </a:t>
            </a:r>
            <a:r>
              <a:rPr lang="en" b="1" i="1"/>
              <a:t>robust architecture</a:t>
            </a:r>
          </a:p>
          <a:p>
            <a:pPr marL="457200" lvl="0" indent="-228600" rtl="0">
              <a:spcBef>
                <a:spcPts val="0"/>
              </a:spcBef>
            </a:pPr>
            <a:r>
              <a:rPr lang="en" b="1"/>
              <a:t>HTTP</a:t>
            </a:r>
            <a:r>
              <a:rPr lang="en"/>
              <a:t> : This protocol is used to get the files that are essential for UPNP to work such as XML file that lists various services provided by the device node</a:t>
            </a:r>
          </a:p>
          <a:p>
            <a:pPr marL="457200" lvl="0" indent="-228600" rtl="0">
              <a:spcBef>
                <a:spcPts val="0"/>
              </a:spcBef>
            </a:pPr>
            <a:r>
              <a:rPr lang="en" b="1"/>
              <a:t>SSDP</a:t>
            </a:r>
            <a:r>
              <a:rPr lang="en"/>
              <a:t> : This protocol is heart of UPNP , Device Discovery is the main responsibility of this protocol</a:t>
            </a:r>
          </a:p>
          <a:p>
            <a:pPr marL="457200" lvl="0" indent="-228600" rtl="0">
              <a:spcBef>
                <a:spcPts val="0"/>
              </a:spcBef>
            </a:pPr>
            <a:r>
              <a:rPr lang="en" b="1"/>
              <a:t>UDP for Multicasting</a:t>
            </a:r>
            <a:r>
              <a:rPr lang="en"/>
              <a:t> : UPNP uses UDP for communication and discovery of all the devices connected to the network with the help of </a:t>
            </a:r>
            <a:r>
              <a:rPr lang="en" b="1"/>
              <a:t>HTTPMU</a:t>
            </a:r>
            <a:r>
              <a:rPr lang="en"/>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UPNP Overview</a:t>
            </a:r>
          </a:p>
        </p:txBody>
      </p:sp>
      <p:sp>
        <p:nvSpPr>
          <p:cNvPr id="110" name="Shape 11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pPr>
            <a:r>
              <a:rPr lang="en" b="1"/>
              <a:t>GENA (Generic Event Notification Architecture ) : </a:t>
            </a:r>
            <a:r>
              <a:rPr lang="en"/>
              <a:t>A Simple </a:t>
            </a:r>
            <a:r>
              <a:rPr lang="en" b="1" i="1"/>
              <a:t>subscribe and notify </a:t>
            </a:r>
            <a:r>
              <a:rPr lang="en"/>
              <a:t>protocol which uses HTTP as a backend, This makes UPNP capable devices to subscribe to different events and get notifications when they occur</a:t>
            </a:r>
          </a:p>
          <a:p>
            <a:pPr marL="457200" lvl="0" indent="-228600" rtl="0">
              <a:spcBef>
                <a:spcPts val="0"/>
              </a:spcBef>
            </a:pPr>
            <a:r>
              <a:rPr lang="en" b="1"/>
              <a:t>SOAP (Simple Object Access Protocol): </a:t>
            </a:r>
            <a:r>
              <a:rPr lang="en"/>
              <a:t>provides </a:t>
            </a:r>
            <a:r>
              <a:rPr lang="en" b="1"/>
              <a:t>ability to exchange parameters</a:t>
            </a:r>
            <a:r>
              <a:rPr lang="en"/>
              <a:t> that are required by actions or commands executed on different device nodes</a:t>
            </a:r>
          </a:p>
          <a:p>
            <a:pPr marL="457200" lvl="0" indent="-228600" rtl="0">
              <a:spcBef>
                <a:spcPts val="0"/>
              </a:spcBef>
            </a:pPr>
            <a:r>
              <a:rPr lang="en" b="1"/>
              <a:t>HTTPU/HTTPMU (HTTP with UDP multicasting): </a:t>
            </a:r>
            <a:r>
              <a:rPr lang="en"/>
              <a:t>variants of http having support for </a:t>
            </a:r>
            <a:r>
              <a:rPr lang="en" b="1"/>
              <a:t>udp multicasting</a:t>
            </a:r>
          </a:p>
          <a:p>
            <a:pPr lvl="0" rtl="0">
              <a:spcBef>
                <a:spcPts val="0"/>
              </a:spcBef>
              <a:buNone/>
            </a:pPr>
            <a:r>
              <a:rPr lang="en"/>
              <a:t>                  </a:t>
            </a: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1031</Words>
  <Application>Microsoft Office PowerPoint</Application>
  <PresentationFormat>On-screen Show (16:9)</PresentationFormat>
  <Paragraphs>115</Paragraphs>
  <Slides>23</Slides>
  <Notes>23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Proxima Nova</vt:lpstr>
      <vt:lpstr>Arial</vt:lpstr>
      <vt:lpstr>spearmint</vt:lpstr>
      <vt:lpstr>Universal Plug and Play Protocol</vt:lpstr>
      <vt:lpstr>Introduction </vt:lpstr>
      <vt:lpstr>Alternate Technologies</vt:lpstr>
      <vt:lpstr>Alternate Technologies</vt:lpstr>
      <vt:lpstr>“Interpolability” and “Configurability”</vt:lpstr>
      <vt:lpstr>The Main Question How does it work then?</vt:lpstr>
      <vt:lpstr>UPNP Architecture</vt:lpstr>
      <vt:lpstr>UPNP Overview</vt:lpstr>
      <vt:lpstr>UPNP Overview</vt:lpstr>
      <vt:lpstr>Step One: Addressing</vt:lpstr>
      <vt:lpstr>Step Two: Device Discovery</vt:lpstr>
      <vt:lpstr>Step Three: Description</vt:lpstr>
      <vt:lpstr>Step Four: Control </vt:lpstr>
      <vt:lpstr>Step Five: Eventing</vt:lpstr>
      <vt:lpstr>Advantages  Great features of UPNP</vt:lpstr>
      <vt:lpstr>PowerPoint Presentation</vt:lpstr>
      <vt:lpstr>Disadvantages  Ok!! great features  But ….</vt:lpstr>
      <vt:lpstr>PowerPoint Presentation</vt:lpstr>
      <vt:lpstr>A Case Study (Application)</vt:lpstr>
      <vt:lpstr>A Case Study (Application)</vt:lpstr>
      <vt:lpstr>Conclusion</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Universal Plug and Play Protocol</dc:title>
  <cp:lastModifiedBy>Swapnil Patil</cp:lastModifiedBy>
  <cp:revision>1</cp:revision>
  <dcterms:modified xsi:type="dcterms:W3CDTF">2017-03-28T16:46:24Z</dcterms:modified>
</cp:coreProperties>
</file>